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5"/>
  </p:handoutMasterIdLst>
  <p:sldIdLst>
    <p:sldId id="256" r:id="rId5"/>
    <p:sldId id="257" r:id="rId6"/>
    <p:sldId id="258" r:id="rId7"/>
    <p:sldId id="261" r:id="rId8"/>
    <p:sldId id="260" r:id="rId9"/>
    <p:sldId id="259" r:id="rId10"/>
    <p:sldId id="262" r:id="rId11"/>
    <p:sldId id="277" r:id="rId12"/>
    <p:sldId id="274" r:id="rId13"/>
    <p:sldId id="264" r:id="rId14"/>
    <p:sldId id="278" r:id="rId15"/>
    <p:sldId id="280" r:id="rId16"/>
    <p:sldId id="281" r:id="rId17"/>
    <p:sldId id="282" r:id="rId18"/>
    <p:sldId id="283" r:id="rId19"/>
    <p:sldId id="284" r:id="rId20"/>
    <p:sldId id="285" r:id="rId21"/>
    <p:sldId id="286" r:id="rId22"/>
    <p:sldId id="287"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3029"/>
    <a:srgbClr val="2B39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D63F5B-4449-4BED-BB76-87DC07B27B9C}" v="12" dt="2025-07-01T14:33:07.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6" autoAdjust="0"/>
    <p:restoredTop sz="94660"/>
  </p:normalViewPr>
  <p:slideViewPr>
    <p:cSldViewPr snapToGrid="0">
      <p:cViewPr varScale="1">
        <p:scale>
          <a:sx n="95" d="100"/>
          <a:sy n="95" d="100"/>
        </p:scale>
        <p:origin x="96" y="77"/>
      </p:cViewPr>
      <p:guideLst/>
    </p:cSldViewPr>
  </p:slideViewPr>
  <p:notesTextViewPr>
    <p:cViewPr>
      <p:scale>
        <a:sx n="3" d="2"/>
        <a:sy n="3" d="2"/>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Penry" userId="eb3a0382-c13a-4994-844e-3f19251ea911" providerId="ADAL" clId="{83D63F5B-4449-4BED-BB76-87DC07B27B9C}"/>
    <pc:docChg chg="modSld">
      <pc:chgData name="Robert Penry" userId="eb3a0382-c13a-4994-844e-3f19251ea911" providerId="ADAL" clId="{83D63F5B-4449-4BED-BB76-87DC07B27B9C}" dt="2025-07-01T14:33:07.298" v="11" actId="20577"/>
      <pc:docMkLst>
        <pc:docMk/>
      </pc:docMkLst>
      <pc:sldChg chg="modSp modAnim">
        <pc:chgData name="Robert Penry" userId="eb3a0382-c13a-4994-844e-3f19251ea911" providerId="ADAL" clId="{83D63F5B-4449-4BED-BB76-87DC07B27B9C}" dt="2025-07-01T14:31:59.033" v="0" actId="20577"/>
        <pc:sldMkLst>
          <pc:docMk/>
          <pc:sldMk cId="2493828021" sldId="264"/>
        </pc:sldMkLst>
        <pc:spChg chg="mod">
          <ac:chgData name="Robert Penry" userId="eb3a0382-c13a-4994-844e-3f19251ea911" providerId="ADAL" clId="{83D63F5B-4449-4BED-BB76-87DC07B27B9C}" dt="2025-07-01T14:31:59.033" v="0" actId="20577"/>
          <ac:spMkLst>
            <pc:docMk/>
            <pc:sldMk cId="2493828021" sldId="264"/>
            <ac:spMk id="12" creationId="{514D8AA3-BC47-74EC-7D2A-A7E7BAB0F0F6}"/>
          </ac:spMkLst>
        </pc:spChg>
      </pc:sldChg>
      <pc:sldChg chg="modSp modAnim">
        <pc:chgData name="Robert Penry" userId="eb3a0382-c13a-4994-844e-3f19251ea911" providerId="ADAL" clId="{83D63F5B-4449-4BED-BB76-87DC07B27B9C}" dt="2025-07-01T14:32:04.233" v="1" actId="20577"/>
        <pc:sldMkLst>
          <pc:docMk/>
          <pc:sldMk cId="387256581" sldId="278"/>
        </pc:sldMkLst>
        <pc:spChg chg="mod">
          <ac:chgData name="Robert Penry" userId="eb3a0382-c13a-4994-844e-3f19251ea911" providerId="ADAL" clId="{83D63F5B-4449-4BED-BB76-87DC07B27B9C}" dt="2025-07-01T14:32:04.233" v="1" actId="20577"/>
          <ac:spMkLst>
            <pc:docMk/>
            <pc:sldMk cId="387256581" sldId="278"/>
            <ac:spMk id="2" creationId="{71086B28-EBE7-A5A3-A09E-E0389D13FD4B}"/>
          </ac:spMkLst>
        </pc:spChg>
      </pc:sldChg>
      <pc:sldChg chg="modSp modAnim">
        <pc:chgData name="Robert Penry" userId="eb3a0382-c13a-4994-844e-3f19251ea911" providerId="ADAL" clId="{83D63F5B-4449-4BED-BB76-87DC07B27B9C}" dt="2025-07-01T14:32:08.443" v="2" actId="20577"/>
        <pc:sldMkLst>
          <pc:docMk/>
          <pc:sldMk cId="3541295189" sldId="280"/>
        </pc:sldMkLst>
        <pc:spChg chg="mod">
          <ac:chgData name="Robert Penry" userId="eb3a0382-c13a-4994-844e-3f19251ea911" providerId="ADAL" clId="{83D63F5B-4449-4BED-BB76-87DC07B27B9C}" dt="2025-07-01T14:32:08.443" v="2" actId="20577"/>
          <ac:spMkLst>
            <pc:docMk/>
            <pc:sldMk cId="3541295189" sldId="280"/>
            <ac:spMk id="2" creationId="{A3120E3D-0402-B90B-7362-A4D8C899F342}"/>
          </ac:spMkLst>
        </pc:spChg>
      </pc:sldChg>
      <pc:sldChg chg="modSp modAnim">
        <pc:chgData name="Robert Penry" userId="eb3a0382-c13a-4994-844e-3f19251ea911" providerId="ADAL" clId="{83D63F5B-4449-4BED-BB76-87DC07B27B9C}" dt="2025-07-01T14:32:42.029" v="3" actId="20577"/>
        <pc:sldMkLst>
          <pc:docMk/>
          <pc:sldMk cId="2524471291" sldId="281"/>
        </pc:sldMkLst>
        <pc:spChg chg="mod">
          <ac:chgData name="Robert Penry" userId="eb3a0382-c13a-4994-844e-3f19251ea911" providerId="ADAL" clId="{83D63F5B-4449-4BED-BB76-87DC07B27B9C}" dt="2025-07-01T14:32:42.029" v="3" actId="20577"/>
          <ac:spMkLst>
            <pc:docMk/>
            <pc:sldMk cId="2524471291" sldId="281"/>
            <ac:spMk id="2" creationId="{1C3AA4F5-787C-6B0D-3EB2-E4EF963E9332}"/>
          </ac:spMkLst>
        </pc:spChg>
      </pc:sldChg>
      <pc:sldChg chg="modSp modAnim">
        <pc:chgData name="Robert Penry" userId="eb3a0382-c13a-4994-844e-3f19251ea911" providerId="ADAL" clId="{83D63F5B-4449-4BED-BB76-87DC07B27B9C}" dt="2025-07-01T14:32:47.344" v="4" actId="20577"/>
        <pc:sldMkLst>
          <pc:docMk/>
          <pc:sldMk cId="3308327918" sldId="282"/>
        </pc:sldMkLst>
        <pc:spChg chg="mod">
          <ac:chgData name="Robert Penry" userId="eb3a0382-c13a-4994-844e-3f19251ea911" providerId="ADAL" clId="{83D63F5B-4449-4BED-BB76-87DC07B27B9C}" dt="2025-07-01T14:32:47.344" v="4" actId="20577"/>
          <ac:spMkLst>
            <pc:docMk/>
            <pc:sldMk cId="3308327918" sldId="282"/>
            <ac:spMk id="2" creationId="{B888577B-C92D-3D6C-8E5C-B41C003A278F}"/>
          </ac:spMkLst>
        </pc:spChg>
      </pc:sldChg>
      <pc:sldChg chg="modSp modAnim">
        <pc:chgData name="Robert Penry" userId="eb3a0382-c13a-4994-844e-3f19251ea911" providerId="ADAL" clId="{83D63F5B-4449-4BED-BB76-87DC07B27B9C}" dt="2025-07-01T14:32:50.054" v="5" actId="20577"/>
        <pc:sldMkLst>
          <pc:docMk/>
          <pc:sldMk cId="3019642694" sldId="283"/>
        </pc:sldMkLst>
        <pc:spChg chg="mod">
          <ac:chgData name="Robert Penry" userId="eb3a0382-c13a-4994-844e-3f19251ea911" providerId="ADAL" clId="{83D63F5B-4449-4BED-BB76-87DC07B27B9C}" dt="2025-07-01T14:32:50.054" v="5" actId="20577"/>
          <ac:spMkLst>
            <pc:docMk/>
            <pc:sldMk cId="3019642694" sldId="283"/>
            <ac:spMk id="2" creationId="{C31F342D-9938-CDC4-B32C-EF0C6AF079FC}"/>
          </ac:spMkLst>
        </pc:spChg>
      </pc:sldChg>
      <pc:sldChg chg="modSp modAnim">
        <pc:chgData name="Robert Penry" userId="eb3a0382-c13a-4994-844e-3f19251ea911" providerId="ADAL" clId="{83D63F5B-4449-4BED-BB76-87DC07B27B9C}" dt="2025-07-01T14:32:53.374" v="6" actId="20577"/>
        <pc:sldMkLst>
          <pc:docMk/>
          <pc:sldMk cId="2274582294" sldId="284"/>
        </pc:sldMkLst>
        <pc:spChg chg="mod">
          <ac:chgData name="Robert Penry" userId="eb3a0382-c13a-4994-844e-3f19251ea911" providerId="ADAL" clId="{83D63F5B-4449-4BED-BB76-87DC07B27B9C}" dt="2025-07-01T14:32:53.374" v="6" actId="20577"/>
          <ac:spMkLst>
            <pc:docMk/>
            <pc:sldMk cId="2274582294" sldId="284"/>
            <ac:spMk id="2" creationId="{1DD098FC-D8F6-8E78-ADAF-69081F4FB6DF}"/>
          </ac:spMkLst>
        </pc:spChg>
      </pc:sldChg>
      <pc:sldChg chg="modSp modAnim">
        <pc:chgData name="Robert Penry" userId="eb3a0382-c13a-4994-844e-3f19251ea911" providerId="ADAL" clId="{83D63F5B-4449-4BED-BB76-87DC07B27B9C}" dt="2025-07-01T14:32:58.479" v="9" actId="20577"/>
        <pc:sldMkLst>
          <pc:docMk/>
          <pc:sldMk cId="475075082" sldId="285"/>
        </pc:sldMkLst>
        <pc:spChg chg="mod">
          <ac:chgData name="Robert Penry" userId="eb3a0382-c13a-4994-844e-3f19251ea911" providerId="ADAL" clId="{83D63F5B-4449-4BED-BB76-87DC07B27B9C}" dt="2025-07-01T14:32:58.479" v="9" actId="20577"/>
          <ac:spMkLst>
            <pc:docMk/>
            <pc:sldMk cId="475075082" sldId="285"/>
            <ac:spMk id="2" creationId="{D102BD60-B7BF-056E-62DD-52E359B3436D}"/>
          </ac:spMkLst>
        </pc:spChg>
      </pc:sldChg>
      <pc:sldChg chg="modSp modAnim">
        <pc:chgData name="Robert Penry" userId="eb3a0382-c13a-4994-844e-3f19251ea911" providerId="ADAL" clId="{83D63F5B-4449-4BED-BB76-87DC07B27B9C}" dt="2025-07-01T14:33:01.964" v="10" actId="20577"/>
        <pc:sldMkLst>
          <pc:docMk/>
          <pc:sldMk cId="4193291238" sldId="286"/>
        </pc:sldMkLst>
        <pc:spChg chg="mod">
          <ac:chgData name="Robert Penry" userId="eb3a0382-c13a-4994-844e-3f19251ea911" providerId="ADAL" clId="{83D63F5B-4449-4BED-BB76-87DC07B27B9C}" dt="2025-07-01T14:33:01.964" v="10" actId="20577"/>
          <ac:spMkLst>
            <pc:docMk/>
            <pc:sldMk cId="4193291238" sldId="286"/>
            <ac:spMk id="2" creationId="{C04673A4-9E2A-3E09-D532-40BD601E4A3E}"/>
          </ac:spMkLst>
        </pc:spChg>
      </pc:sldChg>
      <pc:sldChg chg="modSp modAnim">
        <pc:chgData name="Robert Penry" userId="eb3a0382-c13a-4994-844e-3f19251ea911" providerId="ADAL" clId="{83D63F5B-4449-4BED-BB76-87DC07B27B9C}" dt="2025-07-01T14:33:07.298" v="11" actId="20577"/>
        <pc:sldMkLst>
          <pc:docMk/>
          <pc:sldMk cId="2304512983" sldId="287"/>
        </pc:sldMkLst>
        <pc:spChg chg="mod">
          <ac:chgData name="Robert Penry" userId="eb3a0382-c13a-4994-844e-3f19251ea911" providerId="ADAL" clId="{83D63F5B-4449-4BED-BB76-87DC07B27B9C}" dt="2025-07-01T14:33:07.298" v="11" actId="20577"/>
          <ac:spMkLst>
            <pc:docMk/>
            <pc:sldMk cId="2304512983" sldId="287"/>
            <ac:spMk id="9" creationId="{2B50A40A-5109-9AD5-0DEB-B62B3D620AF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2939D-7F6F-0308-C4B2-0E8CEAA995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4984045E-8351-A54A-25F7-BDD0E243B9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6931985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4D01-11B6-CF9D-EAAB-33751AC0BC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607D9C-2C1B-E208-9D32-C5A71D86B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8ED0E-A3EC-14C0-AEDE-B7BB7277FA76}"/>
              </a:ext>
            </a:extLst>
          </p:cNvPr>
          <p:cNvSpPr>
            <a:spLocks noGrp="1"/>
          </p:cNvSpPr>
          <p:nvPr>
            <p:ph type="dt" sz="half" idx="10"/>
          </p:nvPr>
        </p:nvSpPr>
        <p:spPr/>
        <p:txBody>
          <a:bodyPr/>
          <a:lstStyle/>
          <a:p>
            <a:fld id="{5D60AAC6-FEAE-46AE-89F2-A961E102DC8F}" type="datetimeFigureOut">
              <a:rPr lang="en-US" smtClean="0"/>
              <a:t>7/1/2025</a:t>
            </a:fld>
            <a:endParaRPr lang="en-US" dirty="0"/>
          </a:p>
        </p:txBody>
      </p:sp>
      <p:sp>
        <p:nvSpPr>
          <p:cNvPr id="5" name="Footer Placeholder 4">
            <a:extLst>
              <a:ext uri="{FF2B5EF4-FFF2-40B4-BE49-F238E27FC236}">
                <a16:creationId xmlns:a16="http://schemas.microsoft.com/office/drawing/2014/main" id="{FC823E27-2F3F-4480-E48D-84C4969785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B03340-DB5F-3844-3204-24CCB249EE5A}"/>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15219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96FD-E0E8-D785-2C9F-4EF7F2E03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3CA767-ED5A-031B-8424-2F588B5C62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EC0C1-CFEF-ABAD-6CF9-AB56BC361317}"/>
              </a:ext>
            </a:extLst>
          </p:cNvPr>
          <p:cNvSpPr>
            <a:spLocks noGrp="1"/>
          </p:cNvSpPr>
          <p:nvPr>
            <p:ph type="dt" sz="half" idx="10"/>
          </p:nvPr>
        </p:nvSpPr>
        <p:spPr/>
        <p:txBody>
          <a:bodyPr/>
          <a:lstStyle/>
          <a:p>
            <a:fld id="{5D60AAC6-FEAE-46AE-89F2-A961E102DC8F}" type="datetimeFigureOut">
              <a:rPr lang="en-US" smtClean="0"/>
              <a:t>7/1/2025</a:t>
            </a:fld>
            <a:endParaRPr lang="en-US" dirty="0"/>
          </a:p>
        </p:txBody>
      </p:sp>
      <p:sp>
        <p:nvSpPr>
          <p:cNvPr id="5" name="Footer Placeholder 4">
            <a:extLst>
              <a:ext uri="{FF2B5EF4-FFF2-40B4-BE49-F238E27FC236}">
                <a16:creationId xmlns:a16="http://schemas.microsoft.com/office/drawing/2014/main" id="{300368FC-0FD9-6BC2-EBDC-4E1246C1D5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8A2489-1813-BA0C-22CF-B174CB6DF045}"/>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5765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93F7D-D4B0-52DB-B4B7-633FF4CE64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3B5F23-CB6F-1696-F1EF-277C0AFA39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19452-414C-45A9-1D69-9CEBC93BCE81}"/>
              </a:ext>
            </a:extLst>
          </p:cNvPr>
          <p:cNvSpPr>
            <a:spLocks noGrp="1"/>
          </p:cNvSpPr>
          <p:nvPr>
            <p:ph type="dt" sz="half" idx="10"/>
          </p:nvPr>
        </p:nvSpPr>
        <p:spPr/>
        <p:txBody>
          <a:bodyPr/>
          <a:lstStyle/>
          <a:p>
            <a:fld id="{5D60AAC6-FEAE-46AE-89F2-A961E102DC8F}" type="datetimeFigureOut">
              <a:rPr lang="en-US" smtClean="0"/>
              <a:t>7/1/2025</a:t>
            </a:fld>
            <a:endParaRPr lang="en-US" dirty="0"/>
          </a:p>
        </p:txBody>
      </p:sp>
      <p:sp>
        <p:nvSpPr>
          <p:cNvPr id="5" name="Footer Placeholder 4">
            <a:extLst>
              <a:ext uri="{FF2B5EF4-FFF2-40B4-BE49-F238E27FC236}">
                <a16:creationId xmlns:a16="http://schemas.microsoft.com/office/drawing/2014/main" id="{3DCF3844-4C3D-FD1D-20AF-8146E8E149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50197A-CA82-7BFA-87C6-877B5B7AD4BF}"/>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032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239F-98B4-F371-B98F-1DCD7B6B8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4C5103-8419-22AD-6455-7870A0701D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33DD3-507D-6933-35CA-3F1BA579AD2D}"/>
              </a:ext>
            </a:extLst>
          </p:cNvPr>
          <p:cNvSpPr>
            <a:spLocks noGrp="1"/>
          </p:cNvSpPr>
          <p:nvPr>
            <p:ph type="dt" sz="half" idx="10"/>
          </p:nvPr>
        </p:nvSpPr>
        <p:spPr/>
        <p:txBody>
          <a:bodyPr/>
          <a:lstStyle/>
          <a:p>
            <a:fld id="{5D60AAC6-FEAE-46AE-89F2-A961E102DC8F}" type="datetimeFigureOut">
              <a:rPr lang="en-US" smtClean="0"/>
              <a:t>7/1/2025</a:t>
            </a:fld>
            <a:endParaRPr lang="en-US" dirty="0"/>
          </a:p>
        </p:txBody>
      </p:sp>
      <p:sp>
        <p:nvSpPr>
          <p:cNvPr id="5" name="Footer Placeholder 4">
            <a:extLst>
              <a:ext uri="{FF2B5EF4-FFF2-40B4-BE49-F238E27FC236}">
                <a16:creationId xmlns:a16="http://schemas.microsoft.com/office/drawing/2014/main" id="{CAD5CC85-E60E-48F3-60F5-59800A506B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DFE84E-B0C7-9B50-759D-ECE097EA8AC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78475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CF3B-0401-8977-3B5C-0946547A5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EC97B8-BA37-1A3A-DA53-13B8DC45B4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06B0D-D8EA-DADA-0990-C8DE6BBFA83C}"/>
              </a:ext>
            </a:extLst>
          </p:cNvPr>
          <p:cNvSpPr>
            <a:spLocks noGrp="1"/>
          </p:cNvSpPr>
          <p:nvPr>
            <p:ph type="dt" sz="half" idx="10"/>
          </p:nvPr>
        </p:nvSpPr>
        <p:spPr/>
        <p:txBody>
          <a:bodyPr/>
          <a:lstStyle/>
          <a:p>
            <a:fld id="{5D60AAC6-FEAE-46AE-89F2-A961E102DC8F}" type="datetimeFigureOut">
              <a:rPr lang="en-US" smtClean="0"/>
              <a:t>7/1/2025</a:t>
            </a:fld>
            <a:endParaRPr lang="en-US" dirty="0"/>
          </a:p>
        </p:txBody>
      </p:sp>
      <p:sp>
        <p:nvSpPr>
          <p:cNvPr id="5" name="Footer Placeholder 4">
            <a:extLst>
              <a:ext uri="{FF2B5EF4-FFF2-40B4-BE49-F238E27FC236}">
                <a16:creationId xmlns:a16="http://schemas.microsoft.com/office/drawing/2014/main" id="{040586AE-4F74-06F1-1D1B-06EBC4771E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B3537-0DA4-AA33-6C6E-3306145FA14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467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25DB-DD50-AF80-D446-D8C99EC11F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01BBEB-769D-58CE-3B2E-53175F4251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B25C07-6C8F-0626-6E05-A9CA8B9055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34F16-035C-A45B-9293-F3F08DB50B4E}"/>
              </a:ext>
            </a:extLst>
          </p:cNvPr>
          <p:cNvSpPr>
            <a:spLocks noGrp="1"/>
          </p:cNvSpPr>
          <p:nvPr>
            <p:ph type="dt" sz="half" idx="10"/>
          </p:nvPr>
        </p:nvSpPr>
        <p:spPr/>
        <p:txBody>
          <a:bodyPr/>
          <a:lstStyle/>
          <a:p>
            <a:fld id="{5D60AAC6-FEAE-46AE-89F2-A961E102DC8F}" type="datetimeFigureOut">
              <a:rPr lang="en-US" smtClean="0"/>
              <a:t>7/1/2025</a:t>
            </a:fld>
            <a:endParaRPr lang="en-US" dirty="0"/>
          </a:p>
        </p:txBody>
      </p:sp>
      <p:sp>
        <p:nvSpPr>
          <p:cNvPr id="6" name="Footer Placeholder 5">
            <a:extLst>
              <a:ext uri="{FF2B5EF4-FFF2-40B4-BE49-F238E27FC236}">
                <a16:creationId xmlns:a16="http://schemas.microsoft.com/office/drawing/2014/main" id="{FA527D06-27A7-8760-40EE-971444768C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F0D696-774F-3AFD-E100-808783F94B68}"/>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06286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A835-9987-CD00-2AB1-CBFCC2A426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CE84F3-FDA3-BB0E-D266-014F8519A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62568D-3510-6D8E-0F3C-497FC037C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243685-D251-26FD-D79F-859D845CF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6A5848-F2B1-7812-1F93-C40BC613C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541DCD-3ED6-D903-6BFF-FDBDC66CD289}"/>
              </a:ext>
            </a:extLst>
          </p:cNvPr>
          <p:cNvSpPr>
            <a:spLocks noGrp="1"/>
          </p:cNvSpPr>
          <p:nvPr>
            <p:ph type="dt" sz="half" idx="10"/>
          </p:nvPr>
        </p:nvSpPr>
        <p:spPr/>
        <p:txBody>
          <a:bodyPr/>
          <a:lstStyle/>
          <a:p>
            <a:fld id="{5D60AAC6-FEAE-46AE-89F2-A961E102DC8F}" type="datetimeFigureOut">
              <a:rPr lang="en-US" smtClean="0"/>
              <a:t>7/1/2025</a:t>
            </a:fld>
            <a:endParaRPr lang="en-US" dirty="0"/>
          </a:p>
        </p:txBody>
      </p:sp>
      <p:sp>
        <p:nvSpPr>
          <p:cNvPr id="8" name="Footer Placeholder 7">
            <a:extLst>
              <a:ext uri="{FF2B5EF4-FFF2-40B4-BE49-F238E27FC236}">
                <a16:creationId xmlns:a16="http://schemas.microsoft.com/office/drawing/2014/main" id="{21221851-48BF-6C58-15EF-0618CD3687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48A2B40-D26B-5FC7-2DBD-281CDB6D93E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83982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0945-7749-825B-4D16-26CA4B7281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524E4B-7044-A108-CFF0-01262BB789C0}"/>
              </a:ext>
            </a:extLst>
          </p:cNvPr>
          <p:cNvSpPr>
            <a:spLocks noGrp="1"/>
          </p:cNvSpPr>
          <p:nvPr>
            <p:ph type="dt" sz="half" idx="10"/>
          </p:nvPr>
        </p:nvSpPr>
        <p:spPr/>
        <p:txBody>
          <a:bodyPr/>
          <a:lstStyle/>
          <a:p>
            <a:fld id="{5D60AAC6-FEAE-46AE-89F2-A961E102DC8F}" type="datetimeFigureOut">
              <a:rPr lang="en-US" smtClean="0"/>
              <a:t>7/1/2025</a:t>
            </a:fld>
            <a:endParaRPr lang="en-US" dirty="0"/>
          </a:p>
        </p:txBody>
      </p:sp>
      <p:sp>
        <p:nvSpPr>
          <p:cNvPr id="4" name="Footer Placeholder 3">
            <a:extLst>
              <a:ext uri="{FF2B5EF4-FFF2-40B4-BE49-F238E27FC236}">
                <a16:creationId xmlns:a16="http://schemas.microsoft.com/office/drawing/2014/main" id="{820E2692-78D5-E3A3-823A-A406581EFC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C106BAE-F574-D5F5-6995-1DD4DAA43276}"/>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60705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B6021D-52C5-2713-DF70-688ED16AFB2E}"/>
              </a:ext>
            </a:extLst>
          </p:cNvPr>
          <p:cNvSpPr>
            <a:spLocks noGrp="1"/>
          </p:cNvSpPr>
          <p:nvPr>
            <p:ph type="dt" sz="half" idx="10"/>
          </p:nvPr>
        </p:nvSpPr>
        <p:spPr/>
        <p:txBody>
          <a:bodyPr/>
          <a:lstStyle/>
          <a:p>
            <a:fld id="{5D60AAC6-FEAE-46AE-89F2-A961E102DC8F}" type="datetimeFigureOut">
              <a:rPr lang="en-US" smtClean="0"/>
              <a:t>7/1/2025</a:t>
            </a:fld>
            <a:endParaRPr lang="en-US" dirty="0"/>
          </a:p>
        </p:txBody>
      </p:sp>
      <p:sp>
        <p:nvSpPr>
          <p:cNvPr id="3" name="Footer Placeholder 2">
            <a:extLst>
              <a:ext uri="{FF2B5EF4-FFF2-40B4-BE49-F238E27FC236}">
                <a16:creationId xmlns:a16="http://schemas.microsoft.com/office/drawing/2014/main" id="{4FEA1EFE-CC50-426A-70AE-C224AE37568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DE5498-EF58-16B0-72BE-28808EA28FB3}"/>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54104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1120-BBA6-A934-39A8-5590F8CA3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709D40-EB4D-343D-2F23-D6A836ED54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980890-4269-7256-D54A-B68E087D0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92D39-AAE0-01E1-EF99-1B7158D7F80F}"/>
              </a:ext>
            </a:extLst>
          </p:cNvPr>
          <p:cNvSpPr>
            <a:spLocks noGrp="1"/>
          </p:cNvSpPr>
          <p:nvPr>
            <p:ph type="dt" sz="half" idx="10"/>
          </p:nvPr>
        </p:nvSpPr>
        <p:spPr/>
        <p:txBody>
          <a:bodyPr/>
          <a:lstStyle/>
          <a:p>
            <a:fld id="{5D60AAC6-FEAE-46AE-89F2-A961E102DC8F}" type="datetimeFigureOut">
              <a:rPr lang="en-US" smtClean="0"/>
              <a:t>7/1/2025</a:t>
            </a:fld>
            <a:endParaRPr lang="en-US" dirty="0"/>
          </a:p>
        </p:txBody>
      </p:sp>
      <p:sp>
        <p:nvSpPr>
          <p:cNvPr id="6" name="Footer Placeholder 5">
            <a:extLst>
              <a:ext uri="{FF2B5EF4-FFF2-40B4-BE49-F238E27FC236}">
                <a16:creationId xmlns:a16="http://schemas.microsoft.com/office/drawing/2014/main" id="{C9163FA1-F3B3-1BB3-5A06-29531B8564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F4E267-69BB-7326-6C79-019BD76412B9}"/>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28343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CBDB-BB5C-8E3B-4052-5C686D7013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998A84-73FF-55EE-B0AA-0F3915452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C39C8D-572D-797C-291D-FD2E0BBFC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4598D-A9AC-9A3E-B6CA-9445F18A4A7E}"/>
              </a:ext>
            </a:extLst>
          </p:cNvPr>
          <p:cNvSpPr>
            <a:spLocks noGrp="1"/>
          </p:cNvSpPr>
          <p:nvPr>
            <p:ph type="dt" sz="half" idx="10"/>
          </p:nvPr>
        </p:nvSpPr>
        <p:spPr/>
        <p:txBody>
          <a:bodyPr/>
          <a:lstStyle/>
          <a:p>
            <a:fld id="{5D60AAC6-FEAE-46AE-89F2-A961E102DC8F}" type="datetimeFigureOut">
              <a:rPr lang="en-US" smtClean="0"/>
              <a:t>7/1/2025</a:t>
            </a:fld>
            <a:endParaRPr lang="en-US" dirty="0"/>
          </a:p>
        </p:txBody>
      </p:sp>
      <p:sp>
        <p:nvSpPr>
          <p:cNvPr id="6" name="Footer Placeholder 5">
            <a:extLst>
              <a:ext uri="{FF2B5EF4-FFF2-40B4-BE49-F238E27FC236}">
                <a16:creationId xmlns:a16="http://schemas.microsoft.com/office/drawing/2014/main" id="{502D93AD-D952-915D-6A63-0D0F5FC803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D6B51B-A72F-E69F-D1F4-6BE4FDBED904}"/>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3112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CE9074-4506-9E66-DD8B-A96F9291C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810772-528F-5D82-FA40-321CE843E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A0087-852E-916B-F463-77100F83F0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0AAC6-FEAE-46AE-89F2-A961E102DC8F}" type="datetimeFigureOut">
              <a:rPr lang="en-US" smtClean="0"/>
              <a:t>7/1/2025</a:t>
            </a:fld>
            <a:endParaRPr lang="en-US" dirty="0"/>
          </a:p>
        </p:txBody>
      </p:sp>
      <p:sp>
        <p:nvSpPr>
          <p:cNvPr id="5" name="Footer Placeholder 4">
            <a:extLst>
              <a:ext uri="{FF2B5EF4-FFF2-40B4-BE49-F238E27FC236}">
                <a16:creationId xmlns:a16="http://schemas.microsoft.com/office/drawing/2014/main" id="{9255D554-1E46-E753-7B7B-0625B6CDC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A5BA300-33DD-0CCD-383B-7F2846CC36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CE0BC-542F-4338-BF23-C677BFF2976A}" type="slidenum">
              <a:rPr lang="en-US" smtClean="0"/>
              <a:t>‹#›</a:t>
            </a:fld>
            <a:endParaRPr lang="en-US" dirty="0"/>
          </a:p>
        </p:txBody>
      </p:sp>
    </p:spTree>
    <p:extLst>
      <p:ext uri="{BB962C8B-B14F-4D97-AF65-F5344CB8AC3E}">
        <p14:creationId xmlns:p14="http://schemas.microsoft.com/office/powerpoint/2010/main" val="317196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cfchefs.org/olc" TargetMode="External"/><Relationship Id="rId2" Type="http://schemas.openxmlformats.org/officeDocument/2006/relationships/hyperlink" Target="http://www.acfchefs.org/"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www.acfchefs.org/io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fdc.nal.usda.gov/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07F9FA88-EFF3-3D21-E05E-AC57747F46C1}"/>
              </a:ext>
            </a:extLst>
          </p:cNvPr>
          <p:cNvGraphicFramePr>
            <a:graphicFrameLocks noChangeAspect="1"/>
          </p:cNvGraphicFramePr>
          <p:nvPr>
            <p:extLst>
              <p:ext uri="{D42A27DB-BD31-4B8C-83A1-F6EECF244321}">
                <p14:modId xmlns:p14="http://schemas.microsoft.com/office/powerpoint/2010/main" val="2040594885"/>
              </p:ext>
            </p:extLst>
          </p:nvPr>
        </p:nvGraphicFramePr>
        <p:xfrm>
          <a:off x="0" y="-1"/>
          <a:ext cx="12260424" cy="6896489"/>
        </p:xfrm>
        <a:graphic>
          <a:graphicData uri="http://schemas.openxmlformats.org/presentationml/2006/ole">
            <mc:AlternateContent xmlns:mc="http://schemas.openxmlformats.org/markup-compatibility/2006">
              <mc:Choice xmlns:v="urn:schemas-microsoft-com:vml" Requires="v">
                <p:oleObj name="Acrobat Document" r:id="rId2" imgW="13715605" imgH="7715210" progId="Acrobat.Document.DC">
                  <p:embed/>
                </p:oleObj>
              </mc:Choice>
              <mc:Fallback>
                <p:oleObj name="Acrobat Document" r:id="rId2" imgW="13715605" imgH="7715210" progId="Acrobat.Document.DC">
                  <p:embed/>
                  <p:pic>
                    <p:nvPicPr>
                      <p:cNvPr id="5" name="Object 4">
                        <a:extLst>
                          <a:ext uri="{FF2B5EF4-FFF2-40B4-BE49-F238E27FC236}">
                            <a16:creationId xmlns:a16="http://schemas.microsoft.com/office/drawing/2014/main" id="{07F9FA88-EFF3-3D21-E05E-AC57747F46C1}"/>
                          </a:ext>
                        </a:extLst>
                      </p:cNvPr>
                      <p:cNvPicPr/>
                      <p:nvPr/>
                    </p:nvPicPr>
                    <p:blipFill>
                      <a:blip r:embed="rId3"/>
                      <a:stretch>
                        <a:fillRect/>
                      </a:stretch>
                    </p:blipFill>
                    <p:spPr>
                      <a:xfrm>
                        <a:off x="0" y="-1"/>
                        <a:ext cx="12260424" cy="6896489"/>
                      </a:xfrm>
                      <a:prstGeom prst="rect">
                        <a:avLst/>
                      </a:prstGeom>
                    </p:spPr>
                  </p:pic>
                </p:oleObj>
              </mc:Fallback>
            </mc:AlternateContent>
          </a:graphicData>
        </a:graphic>
      </p:graphicFrame>
    </p:spTree>
    <p:extLst>
      <p:ext uri="{BB962C8B-B14F-4D97-AF65-F5344CB8AC3E}">
        <p14:creationId xmlns:p14="http://schemas.microsoft.com/office/powerpoint/2010/main" val="298087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416320"/>
          </a:xfrm>
          <a:prstGeom prst="rect">
            <a:avLst/>
          </a:prstGeom>
          <a:noFill/>
        </p:spPr>
        <p:txBody>
          <a:bodyPr wrap="square" rtlCol="0">
            <a:spAutoFit/>
          </a:bodyPr>
          <a:lstStyle/>
          <a:p>
            <a:r>
              <a:rPr lang="en-US" sz="2400" dirty="0"/>
              <a:t>Question #1</a:t>
            </a:r>
          </a:p>
          <a:p>
            <a:endParaRPr lang="en-US" sz="2400" dirty="0"/>
          </a:p>
          <a:p>
            <a:r>
              <a:rPr lang="en-US" sz="2400" dirty="0"/>
              <a:t>Who helped bring chili crisp to international prominence with commercial production?</a:t>
            </a:r>
          </a:p>
          <a:p>
            <a:endParaRPr lang="en-US" sz="2400" dirty="0"/>
          </a:p>
          <a:p>
            <a:pPr marL="342900" indent="-342900">
              <a:buAutoNum type="alphaUcPeriod"/>
            </a:pPr>
            <a:r>
              <a:rPr lang="en-US" sz="2400" dirty="0"/>
              <a:t>David Chang</a:t>
            </a:r>
          </a:p>
          <a:p>
            <a:pPr marL="342900" indent="-342900">
              <a:buAutoNum type="alphaUcPeriod"/>
            </a:pPr>
            <a:r>
              <a:rPr lang="en-US" sz="2400" dirty="0"/>
              <a:t>Tao Huabi</a:t>
            </a:r>
          </a:p>
          <a:p>
            <a:pPr marL="342900" indent="-342900">
              <a:buAutoNum type="alphaUcPeriod"/>
            </a:pPr>
            <a:r>
              <a:rPr lang="en-US" sz="2400" dirty="0"/>
              <a:t>Roy Choi</a:t>
            </a:r>
          </a:p>
          <a:p>
            <a:pPr marL="342900" indent="-342900">
              <a:buAutoNum type="alphaUcPeriod"/>
            </a:pPr>
            <a:r>
              <a:rPr lang="en-US" sz="2400" dirty="0"/>
              <a:t>Andrea Nguyen</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5" name="TextBox 4">
            <a:extLst>
              <a:ext uri="{FF2B5EF4-FFF2-40B4-BE49-F238E27FC236}">
                <a16:creationId xmlns:a16="http://schemas.microsoft.com/office/drawing/2014/main" id="{48E565F5-15A3-C052-ED17-03E9B95691F0}"/>
              </a:ext>
            </a:extLst>
          </p:cNvPr>
          <p:cNvSpPr txBox="1"/>
          <p:nvPr/>
        </p:nvSpPr>
        <p:spPr>
          <a:xfrm>
            <a:off x="5150069" y="6218080"/>
            <a:ext cx="1138436" cy="369332"/>
          </a:xfrm>
          <a:prstGeom prst="rect">
            <a:avLst/>
          </a:prstGeom>
          <a:noFill/>
        </p:spPr>
        <p:txBody>
          <a:bodyPr wrap="square" rtlCol="0">
            <a:spAutoFit/>
          </a:bodyPr>
          <a:lstStyle/>
          <a:p>
            <a:r>
              <a:rPr lang="en-US" b="1" dirty="0">
                <a:solidFill>
                  <a:schemeClr val="bg1"/>
                </a:solidFill>
              </a:rPr>
              <a:t>JULY 2025</a:t>
            </a:r>
          </a:p>
        </p:txBody>
      </p:sp>
      <p:pic>
        <p:nvPicPr>
          <p:cNvPr id="7" name="Picture 6">
            <a:extLst>
              <a:ext uri="{FF2B5EF4-FFF2-40B4-BE49-F238E27FC236}">
                <a16:creationId xmlns:a16="http://schemas.microsoft.com/office/drawing/2014/main" id="{6658A31A-E2AD-4665-B987-047D0762415D}"/>
              </a:ext>
            </a:extLst>
          </p:cNvPr>
          <p:cNvPicPr>
            <a:picLocks noChangeAspect="1"/>
          </p:cNvPicPr>
          <p:nvPr/>
        </p:nvPicPr>
        <p:blipFill>
          <a:blip r:embed="rId2">
            <a:extLst>
              <a:ext uri="{28A0092B-C50C-407E-A947-70E740481C1C}">
                <a14:useLocalDpi xmlns:a14="http://schemas.microsoft.com/office/drawing/2010/main" val="0"/>
              </a:ext>
            </a:extLst>
          </a:blip>
          <a:srcRect l="24170" t="198" r="18208" b="-198"/>
          <a:stretch/>
        </p:blipFill>
        <p:spPr>
          <a:xfrm>
            <a:off x="512009" y="1988191"/>
            <a:ext cx="2491250" cy="2881617"/>
          </a:xfrm>
          <a:prstGeom prst="rect">
            <a:avLst/>
          </a:prstGeom>
          <a:ln w="76200">
            <a:solidFill>
              <a:schemeClr val="bg1"/>
            </a:solidFill>
          </a:ln>
        </p:spPr>
      </p:pic>
      <p:sp>
        <p:nvSpPr>
          <p:cNvPr id="2" name="TextBox 1">
            <a:extLst>
              <a:ext uri="{FF2B5EF4-FFF2-40B4-BE49-F238E27FC236}">
                <a16:creationId xmlns:a16="http://schemas.microsoft.com/office/drawing/2014/main" id="{592BD668-524E-814C-95A6-1E904A455EDF}"/>
              </a:ext>
            </a:extLst>
          </p:cNvPr>
          <p:cNvSpPr txBox="1"/>
          <p:nvPr/>
        </p:nvSpPr>
        <p:spPr>
          <a:xfrm>
            <a:off x="10651958" y="6218080"/>
            <a:ext cx="1263236" cy="369332"/>
          </a:xfrm>
          <a:prstGeom prst="rect">
            <a:avLst/>
          </a:prstGeom>
          <a:noFill/>
        </p:spPr>
        <p:txBody>
          <a:bodyPr wrap="square" rtlCol="0">
            <a:spAutoFit/>
          </a:bodyPr>
          <a:lstStyle/>
          <a:p>
            <a:r>
              <a:rPr lang="en-US" b="1" dirty="0">
                <a:solidFill>
                  <a:schemeClr val="bg1"/>
                </a:solidFill>
              </a:rPr>
              <a:t>CHILI CRISP</a:t>
            </a:r>
          </a:p>
        </p:txBody>
      </p:sp>
    </p:spTree>
    <p:extLst>
      <p:ext uri="{BB962C8B-B14F-4D97-AF65-F5344CB8AC3E}">
        <p14:creationId xmlns:p14="http://schemas.microsoft.com/office/powerpoint/2010/main" val="24938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71086B28-EBE7-A5A3-A09E-E0389D13FD4B}"/>
              </a:ext>
            </a:extLst>
          </p:cNvPr>
          <p:cNvSpPr txBox="1"/>
          <p:nvPr/>
        </p:nvSpPr>
        <p:spPr>
          <a:xfrm>
            <a:off x="3375519" y="882222"/>
            <a:ext cx="8584163" cy="3416320"/>
          </a:xfrm>
          <a:prstGeom prst="rect">
            <a:avLst/>
          </a:prstGeom>
          <a:noFill/>
        </p:spPr>
        <p:txBody>
          <a:bodyPr wrap="square" rtlCol="0">
            <a:spAutoFit/>
          </a:bodyPr>
          <a:lstStyle/>
          <a:p>
            <a:r>
              <a:rPr lang="en-US" sz="2400" dirty="0"/>
              <a:t>Question #2</a:t>
            </a:r>
          </a:p>
          <a:p>
            <a:endParaRPr lang="en-US" sz="2400" dirty="0"/>
          </a:p>
          <a:p>
            <a:r>
              <a:rPr lang="en-US" sz="2400" dirty="0"/>
              <a:t>The trademarking of the terms “chili crunch” and “chile crunch” in 2023 caused controversy because:</a:t>
            </a:r>
          </a:p>
          <a:p>
            <a:endParaRPr lang="en-US" sz="2400" dirty="0"/>
          </a:p>
          <a:p>
            <a:pPr marL="342900" indent="-342900">
              <a:buAutoNum type="alphaUcPeriod"/>
            </a:pPr>
            <a:r>
              <a:rPr lang="en-US" sz="2400" dirty="0"/>
              <a:t>It banned imports of Lao Gan Ma</a:t>
            </a:r>
          </a:p>
          <a:p>
            <a:pPr marL="342900" indent="-342900">
              <a:buAutoNum type="alphaUcPeriod"/>
            </a:pPr>
            <a:r>
              <a:rPr lang="en-US" sz="2400" dirty="0"/>
              <a:t>It was enforced by the Chinese government</a:t>
            </a:r>
          </a:p>
          <a:p>
            <a:pPr marL="342900" indent="-342900">
              <a:buAutoNum type="alphaUcPeriod"/>
            </a:pPr>
            <a:r>
              <a:rPr lang="en-US" sz="2400" dirty="0"/>
              <a:t>It was seen as commodifying a cultural tradition</a:t>
            </a:r>
          </a:p>
          <a:p>
            <a:pPr marL="342900" indent="-342900">
              <a:buAutoNum type="alphaUcPeriod"/>
            </a:pPr>
            <a:r>
              <a:rPr lang="en-US" sz="2400" dirty="0"/>
              <a:t>It raised food safety concerns</a:t>
            </a:r>
            <a:endParaRPr lang="en-US" sz="4400" b="1" dirty="0"/>
          </a:p>
        </p:txBody>
      </p:sp>
      <p:sp>
        <p:nvSpPr>
          <p:cNvPr id="6" name="TextBox 5">
            <a:extLst>
              <a:ext uri="{FF2B5EF4-FFF2-40B4-BE49-F238E27FC236}">
                <a16:creationId xmlns:a16="http://schemas.microsoft.com/office/drawing/2014/main" id="{6751C891-77D9-6C61-7F4E-B241A7D13B6A}"/>
              </a:ext>
            </a:extLst>
          </p:cNvPr>
          <p:cNvSpPr txBox="1"/>
          <p:nvPr/>
        </p:nvSpPr>
        <p:spPr>
          <a:xfrm>
            <a:off x="5150069" y="6218080"/>
            <a:ext cx="1138436" cy="369332"/>
          </a:xfrm>
          <a:prstGeom prst="rect">
            <a:avLst/>
          </a:prstGeom>
          <a:noFill/>
        </p:spPr>
        <p:txBody>
          <a:bodyPr wrap="square" rtlCol="0">
            <a:spAutoFit/>
          </a:bodyPr>
          <a:lstStyle/>
          <a:p>
            <a:r>
              <a:rPr lang="en-US" b="1" dirty="0">
                <a:solidFill>
                  <a:schemeClr val="bg1"/>
                </a:solidFill>
              </a:rPr>
              <a:t>JULY 2025</a:t>
            </a:r>
          </a:p>
        </p:txBody>
      </p:sp>
      <p:pic>
        <p:nvPicPr>
          <p:cNvPr id="7" name="Picture 6">
            <a:extLst>
              <a:ext uri="{FF2B5EF4-FFF2-40B4-BE49-F238E27FC236}">
                <a16:creationId xmlns:a16="http://schemas.microsoft.com/office/drawing/2014/main" id="{B0A71B7E-4F58-9FCD-2D6E-0252BD19C243}"/>
              </a:ext>
            </a:extLst>
          </p:cNvPr>
          <p:cNvPicPr>
            <a:picLocks noChangeAspect="1"/>
          </p:cNvPicPr>
          <p:nvPr/>
        </p:nvPicPr>
        <p:blipFill>
          <a:blip r:embed="rId2">
            <a:extLst>
              <a:ext uri="{28A0092B-C50C-407E-A947-70E740481C1C}">
                <a14:useLocalDpi xmlns:a14="http://schemas.microsoft.com/office/drawing/2010/main" val="0"/>
              </a:ext>
            </a:extLst>
          </a:blip>
          <a:srcRect l="24170" t="198" r="18208" b="-198"/>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FAC8778B-6451-BDA8-3460-C56976333DCC}"/>
              </a:ext>
            </a:extLst>
          </p:cNvPr>
          <p:cNvSpPr txBox="1"/>
          <p:nvPr/>
        </p:nvSpPr>
        <p:spPr>
          <a:xfrm>
            <a:off x="10651958" y="6218080"/>
            <a:ext cx="1263236" cy="369332"/>
          </a:xfrm>
          <a:prstGeom prst="rect">
            <a:avLst/>
          </a:prstGeom>
          <a:noFill/>
        </p:spPr>
        <p:txBody>
          <a:bodyPr wrap="square" rtlCol="0">
            <a:spAutoFit/>
          </a:bodyPr>
          <a:lstStyle/>
          <a:p>
            <a:r>
              <a:rPr lang="en-US" b="1" dirty="0">
                <a:solidFill>
                  <a:schemeClr val="bg1"/>
                </a:solidFill>
              </a:rPr>
              <a:t>CHILI CRISP</a:t>
            </a:r>
          </a:p>
        </p:txBody>
      </p:sp>
    </p:spTree>
    <p:extLst>
      <p:ext uri="{BB962C8B-B14F-4D97-AF65-F5344CB8AC3E}">
        <p14:creationId xmlns:p14="http://schemas.microsoft.com/office/powerpoint/2010/main" val="38725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A3120E3D-0402-B90B-7362-A4D8C899F342}"/>
              </a:ext>
            </a:extLst>
          </p:cNvPr>
          <p:cNvSpPr txBox="1"/>
          <p:nvPr/>
        </p:nvSpPr>
        <p:spPr>
          <a:xfrm>
            <a:off x="3375519" y="978474"/>
            <a:ext cx="8584163" cy="3416320"/>
          </a:xfrm>
          <a:prstGeom prst="rect">
            <a:avLst/>
          </a:prstGeom>
          <a:noFill/>
        </p:spPr>
        <p:txBody>
          <a:bodyPr wrap="square" rtlCol="0">
            <a:spAutoFit/>
          </a:bodyPr>
          <a:lstStyle/>
          <a:p>
            <a:r>
              <a:rPr lang="en-US" sz="2400" dirty="0"/>
              <a:t>Question #3</a:t>
            </a:r>
          </a:p>
          <a:p>
            <a:endParaRPr lang="en-US" sz="2400" dirty="0"/>
          </a:p>
          <a:p>
            <a:r>
              <a:rPr lang="en-US" sz="2400" dirty="0"/>
              <a:t>Which compound in chilies is responsible for their heat and associated health benefits?</a:t>
            </a:r>
          </a:p>
          <a:p>
            <a:endParaRPr lang="en-US" sz="2400" dirty="0"/>
          </a:p>
          <a:p>
            <a:pPr marL="342900" indent="-342900">
              <a:buAutoNum type="alphaUcPeriod"/>
            </a:pPr>
            <a:r>
              <a:rPr lang="en-US" sz="2400" dirty="0"/>
              <a:t>Allicin</a:t>
            </a:r>
          </a:p>
          <a:p>
            <a:pPr marL="342900" indent="-342900">
              <a:buAutoNum type="alphaUcPeriod"/>
            </a:pPr>
            <a:r>
              <a:rPr lang="en-US" sz="2400" dirty="0"/>
              <a:t>Quercetin</a:t>
            </a:r>
          </a:p>
          <a:p>
            <a:pPr marL="342900" indent="-342900">
              <a:buAutoNum type="alphaUcPeriod"/>
            </a:pPr>
            <a:r>
              <a:rPr lang="en-US" sz="2400" dirty="0"/>
              <a:t>Sanshool</a:t>
            </a:r>
          </a:p>
          <a:p>
            <a:pPr marL="342900" indent="-342900">
              <a:buAutoNum type="alphaUcPeriod"/>
            </a:pPr>
            <a:r>
              <a:rPr lang="en-US" sz="2400" dirty="0"/>
              <a:t>Capsaicin</a:t>
            </a:r>
          </a:p>
        </p:txBody>
      </p:sp>
      <p:sp>
        <p:nvSpPr>
          <p:cNvPr id="6" name="TextBox 5">
            <a:extLst>
              <a:ext uri="{FF2B5EF4-FFF2-40B4-BE49-F238E27FC236}">
                <a16:creationId xmlns:a16="http://schemas.microsoft.com/office/drawing/2014/main" id="{EE855175-B590-3194-43F2-CC56D1A543F1}"/>
              </a:ext>
            </a:extLst>
          </p:cNvPr>
          <p:cNvSpPr txBox="1"/>
          <p:nvPr/>
        </p:nvSpPr>
        <p:spPr>
          <a:xfrm>
            <a:off x="5150069" y="6218080"/>
            <a:ext cx="1138436" cy="369332"/>
          </a:xfrm>
          <a:prstGeom prst="rect">
            <a:avLst/>
          </a:prstGeom>
          <a:noFill/>
        </p:spPr>
        <p:txBody>
          <a:bodyPr wrap="square" rtlCol="0">
            <a:spAutoFit/>
          </a:bodyPr>
          <a:lstStyle/>
          <a:p>
            <a:r>
              <a:rPr lang="en-US" b="1" dirty="0">
                <a:solidFill>
                  <a:schemeClr val="bg1"/>
                </a:solidFill>
              </a:rPr>
              <a:t>JULY 2025</a:t>
            </a:r>
          </a:p>
        </p:txBody>
      </p:sp>
      <p:pic>
        <p:nvPicPr>
          <p:cNvPr id="7" name="Picture 6">
            <a:extLst>
              <a:ext uri="{FF2B5EF4-FFF2-40B4-BE49-F238E27FC236}">
                <a16:creationId xmlns:a16="http://schemas.microsoft.com/office/drawing/2014/main" id="{66542515-E33B-54B3-6D3D-7E3208476647}"/>
              </a:ext>
            </a:extLst>
          </p:cNvPr>
          <p:cNvPicPr>
            <a:picLocks noChangeAspect="1"/>
          </p:cNvPicPr>
          <p:nvPr/>
        </p:nvPicPr>
        <p:blipFill>
          <a:blip r:embed="rId2">
            <a:extLst>
              <a:ext uri="{28A0092B-C50C-407E-A947-70E740481C1C}">
                <a14:useLocalDpi xmlns:a14="http://schemas.microsoft.com/office/drawing/2010/main" val="0"/>
              </a:ext>
            </a:extLst>
          </a:blip>
          <a:srcRect l="24170" t="198" r="18208" b="-198"/>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5E662E6D-ADF6-672F-564D-79077FCB3115}"/>
              </a:ext>
            </a:extLst>
          </p:cNvPr>
          <p:cNvSpPr txBox="1"/>
          <p:nvPr/>
        </p:nvSpPr>
        <p:spPr>
          <a:xfrm>
            <a:off x="10651958" y="6218080"/>
            <a:ext cx="1263236" cy="369332"/>
          </a:xfrm>
          <a:prstGeom prst="rect">
            <a:avLst/>
          </a:prstGeom>
          <a:noFill/>
        </p:spPr>
        <p:txBody>
          <a:bodyPr wrap="square" rtlCol="0">
            <a:spAutoFit/>
          </a:bodyPr>
          <a:lstStyle/>
          <a:p>
            <a:r>
              <a:rPr lang="en-US" b="1" dirty="0">
                <a:solidFill>
                  <a:schemeClr val="bg1"/>
                </a:solidFill>
              </a:rPr>
              <a:t>CHILI CRISP</a:t>
            </a:r>
          </a:p>
        </p:txBody>
      </p:sp>
    </p:spTree>
    <p:extLst>
      <p:ext uri="{BB962C8B-B14F-4D97-AF65-F5344CB8AC3E}">
        <p14:creationId xmlns:p14="http://schemas.microsoft.com/office/powerpoint/2010/main" val="354129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1C3AA4F5-787C-6B0D-3EB2-E4EF963E9332}"/>
              </a:ext>
            </a:extLst>
          </p:cNvPr>
          <p:cNvSpPr txBox="1"/>
          <p:nvPr/>
        </p:nvSpPr>
        <p:spPr>
          <a:xfrm>
            <a:off x="3375519" y="978474"/>
            <a:ext cx="8584163" cy="3416320"/>
          </a:xfrm>
          <a:prstGeom prst="rect">
            <a:avLst/>
          </a:prstGeom>
          <a:noFill/>
        </p:spPr>
        <p:txBody>
          <a:bodyPr wrap="square" rtlCol="0">
            <a:spAutoFit/>
          </a:bodyPr>
          <a:lstStyle/>
          <a:p>
            <a:r>
              <a:rPr lang="en-US" sz="2400" dirty="0"/>
              <a:t>Question #4</a:t>
            </a:r>
          </a:p>
          <a:p>
            <a:endParaRPr lang="en-US" sz="2400" dirty="0"/>
          </a:p>
          <a:p>
            <a:r>
              <a:rPr lang="en-US" sz="2400" dirty="0"/>
              <a:t>Which ingredient in chili crisp contains hydroxy-alpha-sanshool, which may have pain-relieving effects?</a:t>
            </a:r>
          </a:p>
          <a:p>
            <a:endParaRPr lang="en-US" sz="2400" dirty="0"/>
          </a:p>
          <a:p>
            <a:pPr marL="342900" indent="-342900">
              <a:buAutoNum type="alphaUcPeriod"/>
            </a:pPr>
            <a:r>
              <a:rPr lang="en-US" sz="2400" dirty="0"/>
              <a:t>Fermented Black Beans</a:t>
            </a:r>
          </a:p>
          <a:p>
            <a:pPr marL="342900" indent="-342900">
              <a:buAutoNum type="alphaUcPeriod"/>
            </a:pPr>
            <a:r>
              <a:rPr lang="en-US" sz="2400" dirty="0"/>
              <a:t>Garlic</a:t>
            </a:r>
          </a:p>
          <a:p>
            <a:pPr marL="342900" indent="-342900">
              <a:buAutoNum type="alphaUcPeriod"/>
            </a:pPr>
            <a:r>
              <a:rPr lang="en-US" sz="2400" dirty="0"/>
              <a:t>Sichuan Peppercorns</a:t>
            </a:r>
          </a:p>
          <a:p>
            <a:pPr marL="342900" indent="-342900">
              <a:buAutoNum type="alphaUcPeriod"/>
            </a:pPr>
            <a:r>
              <a:rPr lang="en-US" sz="2400" dirty="0"/>
              <a:t>Shallots</a:t>
            </a:r>
          </a:p>
        </p:txBody>
      </p:sp>
      <p:sp>
        <p:nvSpPr>
          <p:cNvPr id="6" name="TextBox 5">
            <a:extLst>
              <a:ext uri="{FF2B5EF4-FFF2-40B4-BE49-F238E27FC236}">
                <a16:creationId xmlns:a16="http://schemas.microsoft.com/office/drawing/2014/main" id="{D07919B1-9928-DD03-DE8B-5F7E568D20D8}"/>
              </a:ext>
            </a:extLst>
          </p:cNvPr>
          <p:cNvSpPr txBox="1"/>
          <p:nvPr/>
        </p:nvSpPr>
        <p:spPr>
          <a:xfrm>
            <a:off x="5150069" y="6218080"/>
            <a:ext cx="1138436" cy="369332"/>
          </a:xfrm>
          <a:prstGeom prst="rect">
            <a:avLst/>
          </a:prstGeom>
          <a:noFill/>
        </p:spPr>
        <p:txBody>
          <a:bodyPr wrap="square" rtlCol="0">
            <a:spAutoFit/>
          </a:bodyPr>
          <a:lstStyle/>
          <a:p>
            <a:r>
              <a:rPr lang="en-US" b="1" dirty="0">
                <a:solidFill>
                  <a:schemeClr val="bg1"/>
                </a:solidFill>
              </a:rPr>
              <a:t>JULY 2025</a:t>
            </a:r>
          </a:p>
        </p:txBody>
      </p:sp>
      <p:pic>
        <p:nvPicPr>
          <p:cNvPr id="7" name="Picture 6">
            <a:extLst>
              <a:ext uri="{FF2B5EF4-FFF2-40B4-BE49-F238E27FC236}">
                <a16:creationId xmlns:a16="http://schemas.microsoft.com/office/drawing/2014/main" id="{3ED97AE2-773D-32AD-2685-CCF17ED7E10A}"/>
              </a:ext>
            </a:extLst>
          </p:cNvPr>
          <p:cNvPicPr>
            <a:picLocks noChangeAspect="1"/>
          </p:cNvPicPr>
          <p:nvPr/>
        </p:nvPicPr>
        <p:blipFill>
          <a:blip r:embed="rId2">
            <a:extLst>
              <a:ext uri="{28A0092B-C50C-407E-A947-70E740481C1C}">
                <a14:useLocalDpi xmlns:a14="http://schemas.microsoft.com/office/drawing/2010/main" val="0"/>
              </a:ext>
            </a:extLst>
          </a:blip>
          <a:srcRect l="24170" t="198" r="18208" b="-198"/>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AC682570-1543-047A-4BB3-A0C90D235519}"/>
              </a:ext>
            </a:extLst>
          </p:cNvPr>
          <p:cNvSpPr txBox="1"/>
          <p:nvPr/>
        </p:nvSpPr>
        <p:spPr>
          <a:xfrm>
            <a:off x="10651958" y="6218080"/>
            <a:ext cx="1263236" cy="369332"/>
          </a:xfrm>
          <a:prstGeom prst="rect">
            <a:avLst/>
          </a:prstGeom>
          <a:noFill/>
        </p:spPr>
        <p:txBody>
          <a:bodyPr wrap="square" rtlCol="0">
            <a:spAutoFit/>
          </a:bodyPr>
          <a:lstStyle/>
          <a:p>
            <a:r>
              <a:rPr lang="en-US" b="1" dirty="0">
                <a:solidFill>
                  <a:schemeClr val="bg1"/>
                </a:solidFill>
              </a:rPr>
              <a:t>CHILI CRISP</a:t>
            </a:r>
          </a:p>
        </p:txBody>
      </p:sp>
    </p:spTree>
    <p:extLst>
      <p:ext uri="{BB962C8B-B14F-4D97-AF65-F5344CB8AC3E}">
        <p14:creationId xmlns:p14="http://schemas.microsoft.com/office/powerpoint/2010/main" val="25244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B888577B-C92D-3D6C-8E5C-B41C003A278F}"/>
              </a:ext>
            </a:extLst>
          </p:cNvPr>
          <p:cNvSpPr txBox="1"/>
          <p:nvPr/>
        </p:nvSpPr>
        <p:spPr>
          <a:xfrm>
            <a:off x="3375519" y="978474"/>
            <a:ext cx="8584163" cy="3416320"/>
          </a:xfrm>
          <a:prstGeom prst="rect">
            <a:avLst/>
          </a:prstGeom>
          <a:noFill/>
        </p:spPr>
        <p:txBody>
          <a:bodyPr wrap="square" rtlCol="0">
            <a:spAutoFit/>
          </a:bodyPr>
          <a:lstStyle/>
          <a:p>
            <a:r>
              <a:rPr lang="en-US" sz="2400" dirty="0"/>
              <a:t>Question #5</a:t>
            </a:r>
          </a:p>
          <a:p>
            <a:endParaRPr lang="en-US" sz="2400" dirty="0"/>
          </a:p>
          <a:p>
            <a:r>
              <a:rPr lang="en-US" sz="2400" dirty="0"/>
              <a:t>Which chili crisp brand is known for incorporating seaweed, garlic, and has flavor variations like black truffle and hot honey?</a:t>
            </a:r>
          </a:p>
          <a:p>
            <a:endParaRPr lang="en-US" sz="2400" dirty="0"/>
          </a:p>
          <a:p>
            <a:pPr marL="342900" indent="-342900">
              <a:buAutoNum type="alphaUcPeriod"/>
            </a:pPr>
            <a:r>
              <a:rPr lang="en-US" sz="2400" dirty="0"/>
              <a:t>Boon Sauce</a:t>
            </a:r>
          </a:p>
          <a:p>
            <a:pPr marL="342900" indent="-342900">
              <a:buAutoNum type="alphaUcPeriod"/>
            </a:pPr>
            <a:r>
              <a:rPr lang="en-US" sz="2400" dirty="0"/>
              <a:t>Fly By Jing</a:t>
            </a:r>
          </a:p>
          <a:p>
            <a:pPr marL="342900" indent="-342900">
              <a:buAutoNum type="alphaUcPeriod"/>
            </a:pPr>
            <a:r>
              <a:rPr lang="en-US" sz="2400" dirty="0"/>
              <a:t>Momofuku Chili Crunch</a:t>
            </a:r>
          </a:p>
          <a:p>
            <a:pPr marL="342900" indent="-342900">
              <a:buAutoNum type="alphaUcPeriod"/>
            </a:pPr>
            <a:r>
              <a:rPr lang="en-US" sz="2400" dirty="0"/>
              <a:t>Zhong Sauce</a:t>
            </a:r>
          </a:p>
        </p:txBody>
      </p:sp>
      <p:sp>
        <p:nvSpPr>
          <p:cNvPr id="9" name="TextBox 8">
            <a:extLst>
              <a:ext uri="{FF2B5EF4-FFF2-40B4-BE49-F238E27FC236}">
                <a16:creationId xmlns:a16="http://schemas.microsoft.com/office/drawing/2014/main" id="{0DA34C6C-85A5-02F0-42C1-7B8C983D475F}"/>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5" name="TextBox 4">
            <a:extLst>
              <a:ext uri="{FF2B5EF4-FFF2-40B4-BE49-F238E27FC236}">
                <a16:creationId xmlns:a16="http://schemas.microsoft.com/office/drawing/2014/main" id="{D0D25645-FAB6-2A5E-49C3-6BBCB8D84625}"/>
              </a:ext>
            </a:extLst>
          </p:cNvPr>
          <p:cNvSpPr txBox="1"/>
          <p:nvPr/>
        </p:nvSpPr>
        <p:spPr>
          <a:xfrm>
            <a:off x="5150069" y="6218080"/>
            <a:ext cx="1138436" cy="369332"/>
          </a:xfrm>
          <a:prstGeom prst="rect">
            <a:avLst/>
          </a:prstGeom>
          <a:noFill/>
        </p:spPr>
        <p:txBody>
          <a:bodyPr wrap="square" rtlCol="0">
            <a:spAutoFit/>
          </a:bodyPr>
          <a:lstStyle/>
          <a:p>
            <a:r>
              <a:rPr lang="en-US" b="1" dirty="0">
                <a:solidFill>
                  <a:schemeClr val="bg1"/>
                </a:solidFill>
              </a:rPr>
              <a:t>JULY 2025</a:t>
            </a:r>
          </a:p>
        </p:txBody>
      </p:sp>
      <p:pic>
        <p:nvPicPr>
          <p:cNvPr id="6" name="Picture 5">
            <a:extLst>
              <a:ext uri="{FF2B5EF4-FFF2-40B4-BE49-F238E27FC236}">
                <a16:creationId xmlns:a16="http://schemas.microsoft.com/office/drawing/2014/main" id="{E1B2202A-FCAE-B3C7-155B-F18B6CDDD4AF}"/>
              </a:ext>
            </a:extLst>
          </p:cNvPr>
          <p:cNvPicPr>
            <a:picLocks noChangeAspect="1"/>
          </p:cNvPicPr>
          <p:nvPr/>
        </p:nvPicPr>
        <p:blipFill>
          <a:blip r:embed="rId2">
            <a:extLst>
              <a:ext uri="{28A0092B-C50C-407E-A947-70E740481C1C}">
                <a14:useLocalDpi xmlns:a14="http://schemas.microsoft.com/office/drawing/2010/main" val="0"/>
              </a:ext>
            </a:extLst>
          </a:blip>
          <a:srcRect l="24170" t="198" r="18208" b="-198"/>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BD58CF7E-1DE0-3C20-6A60-89408FBF3B8F}"/>
              </a:ext>
            </a:extLst>
          </p:cNvPr>
          <p:cNvSpPr txBox="1"/>
          <p:nvPr/>
        </p:nvSpPr>
        <p:spPr>
          <a:xfrm>
            <a:off x="10651958" y="6218080"/>
            <a:ext cx="1263236" cy="369332"/>
          </a:xfrm>
          <a:prstGeom prst="rect">
            <a:avLst/>
          </a:prstGeom>
          <a:noFill/>
        </p:spPr>
        <p:txBody>
          <a:bodyPr wrap="square" rtlCol="0">
            <a:spAutoFit/>
          </a:bodyPr>
          <a:lstStyle/>
          <a:p>
            <a:r>
              <a:rPr lang="en-US" b="1" dirty="0">
                <a:solidFill>
                  <a:schemeClr val="bg1"/>
                </a:solidFill>
              </a:rPr>
              <a:t>CHILI CRISP</a:t>
            </a:r>
          </a:p>
        </p:txBody>
      </p:sp>
    </p:spTree>
    <p:extLst>
      <p:ext uri="{BB962C8B-B14F-4D97-AF65-F5344CB8AC3E}">
        <p14:creationId xmlns:p14="http://schemas.microsoft.com/office/powerpoint/2010/main" val="330832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C31F342D-9938-CDC4-B32C-EF0C6AF079FC}"/>
              </a:ext>
            </a:extLst>
          </p:cNvPr>
          <p:cNvSpPr txBox="1"/>
          <p:nvPr/>
        </p:nvSpPr>
        <p:spPr>
          <a:xfrm>
            <a:off x="3375519" y="978474"/>
            <a:ext cx="8584163" cy="2677656"/>
          </a:xfrm>
          <a:prstGeom prst="rect">
            <a:avLst/>
          </a:prstGeom>
          <a:noFill/>
        </p:spPr>
        <p:txBody>
          <a:bodyPr wrap="square" rtlCol="0">
            <a:spAutoFit/>
          </a:bodyPr>
          <a:lstStyle/>
          <a:p>
            <a:r>
              <a:rPr lang="en-US" sz="2400" dirty="0"/>
              <a:t>Question #6</a:t>
            </a:r>
          </a:p>
          <a:p>
            <a:endParaRPr lang="en-US" sz="2400" dirty="0"/>
          </a:p>
          <a:p>
            <a:r>
              <a:rPr lang="en-US" sz="2400" dirty="0"/>
              <a:t>Zhong Sauce is oil-based but thicker and used more like a dipping sauce than a topping.</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6" name="TextBox 5">
            <a:extLst>
              <a:ext uri="{FF2B5EF4-FFF2-40B4-BE49-F238E27FC236}">
                <a16:creationId xmlns:a16="http://schemas.microsoft.com/office/drawing/2014/main" id="{83369BE4-25B0-BBD0-DE48-7A403098B2DF}"/>
              </a:ext>
            </a:extLst>
          </p:cNvPr>
          <p:cNvSpPr txBox="1"/>
          <p:nvPr/>
        </p:nvSpPr>
        <p:spPr>
          <a:xfrm>
            <a:off x="5150069" y="6218080"/>
            <a:ext cx="1138436" cy="369332"/>
          </a:xfrm>
          <a:prstGeom prst="rect">
            <a:avLst/>
          </a:prstGeom>
          <a:noFill/>
        </p:spPr>
        <p:txBody>
          <a:bodyPr wrap="square" rtlCol="0">
            <a:spAutoFit/>
          </a:bodyPr>
          <a:lstStyle/>
          <a:p>
            <a:r>
              <a:rPr lang="en-US" b="1" dirty="0">
                <a:solidFill>
                  <a:schemeClr val="bg1"/>
                </a:solidFill>
              </a:rPr>
              <a:t>JULY 2025</a:t>
            </a:r>
          </a:p>
        </p:txBody>
      </p:sp>
      <p:pic>
        <p:nvPicPr>
          <p:cNvPr id="7" name="Picture 6">
            <a:extLst>
              <a:ext uri="{FF2B5EF4-FFF2-40B4-BE49-F238E27FC236}">
                <a16:creationId xmlns:a16="http://schemas.microsoft.com/office/drawing/2014/main" id="{D9884F9B-8536-42B7-D156-B539F7B74838}"/>
              </a:ext>
            </a:extLst>
          </p:cNvPr>
          <p:cNvPicPr>
            <a:picLocks noChangeAspect="1"/>
          </p:cNvPicPr>
          <p:nvPr/>
        </p:nvPicPr>
        <p:blipFill>
          <a:blip r:embed="rId2">
            <a:extLst>
              <a:ext uri="{28A0092B-C50C-407E-A947-70E740481C1C}">
                <a14:useLocalDpi xmlns:a14="http://schemas.microsoft.com/office/drawing/2010/main" val="0"/>
              </a:ext>
            </a:extLst>
          </a:blip>
          <a:srcRect l="24170" t="198" r="18208" b="-198"/>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0D320B57-6E18-4FD5-B1AF-080D7F01446A}"/>
              </a:ext>
            </a:extLst>
          </p:cNvPr>
          <p:cNvSpPr txBox="1"/>
          <p:nvPr/>
        </p:nvSpPr>
        <p:spPr>
          <a:xfrm>
            <a:off x="10651958" y="6218080"/>
            <a:ext cx="1263236" cy="369332"/>
          </a:xfrm>
          <a:prstGeom prst="rect">
            <a:avLst/>
          </a:prstGeom>
          <a:noFill/>
        </p:spPr>
        <p:txBody>
          <a:bodyPr wrap="square" rtlCol="0">
            <a:spAutoFit/>
          </a:bodyPr>
          <a:lstStyle/>
          <a:p>
            <a:r>
              <a:rPr lang="en-US" b="1" dirty="0">
                <a:solidFill>
                  <a:schemeClr val="bg1"/>
                </a:solidFill>
              </a:rPr>
              <a:t>CHILI CRISP</a:t>
            </a:r>
          </a:p>
        </p:txBody>
      </p:sp>
    </p:spTree>
    <p:extLst>
      <p:ext uri="{BB962C8B-B14F-4D97-AF65-F5344CB8AC3E}">
        <p14:creationId xmlns:p14="http://schemas.microsoft.com/office/powerpoint/2010/main" val="30196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1DD098FC-D8F6-8E78-ADAF-69081F4FB6DF}"/>
              </a:ext>
            </a:extLst>
          </p:cNvPr>
          <p:cNvSpPr txBox="1"/>
          <p:nvPr/>
        </p:nvSpPr>
        <p:spPr>
          <a:xfrm>
            <a:off x="3375519" y="978474"/>
            <a:ext cx="8584163" cy="3046988"/>
          </a:xfrm>
          <a:prstGeom prst="rect">
            <a:avLst/>
          </a:prstGeom>
          <a:noFill/>
        </p:spPr>
        <p:txBody>
          <a:bodyPr wrap="square" rtlCol="0">
            <a:spAutoFit/>
          </a:bodyPr>
          <a:lstStyle/>
          <a:p>
            <a:r>
              <a:rPr lang="en-US" sz="2400" dirty="0"/>
              <a:t>Question #7</a:t>
            </a:r>
          </a:p>
          <a:p>
            <a:endParaRPr lang="en-US" sz="2400" dirty="0"/>
          </a:p>
          <a:p>
            <a:r>
              <a:rPr lang="en-US" sz="2400" dirty="0"/>
              <a:t>Why might someone choose a small-batch or artisanal chili crisp?</a:t>
            </a:r>
          </a:p>
          <a:p>
            <a:endParaRPr lang="en-US" sz="2400" dirty="0"/>
          </a:p>
          <a:p>
            <a:pPr marL="342900" indent="-342900">
              <a:buAutoNum type="alphaUcPeriod"/>
            </a:pPr>
            <a:r>
              <a:rPr lang="en-US" sz="2400" dirty="0"/>
              <a:t>It is cheaper</a:t>
            </a:r>
          </a:p>
          <a:p>
            <a:pPr marL="342900" indent="-342900">
              <a:buAutoNum type="alphaUcPeriod"/>
            </a:pPr>
            <a:r>
              <a:rPr lang="en-US" sz="2400" dirty="0"/>
              <a:t>It uses better quality ingredients</a:t>
            </a:r>
          </a:p>
          <a:p>
            <a:pPr marL="342900" indent="-342900">
              <a:buAutoNum type="alphaUcPeriod"/>
            </a:pPr>
            <a:r>
              <a:rPr lang="en-US" sz="2400" dirty="0"/>
              <a:t>It uses more ingredients</a:t>
            </a:r>
          </a:p>
          <a:p>
            <a:pPr marL="342900" indent="-342900">
              <a:buAutoNum type="alphaUcPeriod"/>
            </a:pPr>
            <a:r>
              <a:rPr lang="en-US" sz="2400" dirty="0"/>
              <a:t>It is usually less spicy</a:t>
            </a:r>
          </a:p>
        </p:txBody>
      </p:sp>
      <p:sp>
        <p:nvSpPr>
          <p:cNvPr id="6" name="TextBox 5">
            <a:extLst>
              <a:ext uri="{FF2B5EF4-FFF2-40B4-BE49-F238E27FC236}">
                <a16:creationId xmlns:a16="http://schemas.microsoft.com/office/drawing/2014/main" id="{071E560B-0E49-82C9-1E1E-A152A3212586}"/>
              </a:ext>
            </a:extLst>
          </p:cNvPr>
          <p:cNvSpPr txBox="1"/>
          <p:nvPr/>
        </p:nvSpPr>
        <p:spPr>
          <a:xfrm>
            <a:off x="5150069" y="6218080"/>
            <a:ext cx="1138436" cy="369332"/>
          </a:xfrm>
          <a:prstGeom prst="rect">
            <a:avLst/>
          </a:prstGeom>
          <a:noFill/>
        </p:spPr>
        <p:txBody>
          <a:bodyPr wrap="square" rtlCol="0">
            <a:spAutoFit/>
          </a:bodyPr>
          <a:lstStyle/>
          <a:p>
            <a:r>
              <a:rPr lang="en-US" b="1" dirty="0">
                <a:solidFill>
                  <a:schemeClr val="bg1"/>
                </a:solidFill>
              </a:rPr>
              <a:t>JULY 2025</a:t>
            </a:r>
          </a:p>
        </p:txBody>
      </p:sp>
      <p:pic>
        <p:nvPicPr>
          <p:cNvPr id="7" name="Picture 6">
            <a:extLst>
              <a:ext uri="{FF2B5EF4-FFF2-40B4-BE49-F238E27FC236}">
                <a16:creationId xmlns:a16="http://schemas.microsoft.com/office/drawing/2014/main" id="{DB4AF58B-E7CD-DA8A-45DE-5B45CAA811CD}"/>
              </a:ext>
            </a:extLst>
          </p:cNvPr>
          <p:cNvPicPr>
            <a:picLocks noChangeAspect="1"/>
          </p:cNvPicPr>
          <p:nvPr/>
        </p:nvPicPr>
        <p:blipFill>
          <a:blip r:embed="rId2">
            <a:extLst>
              <a:ext uri="{28A0092B-C50C-407E-A947-70E740481C1C}">
                <a14:useLocalDpi xmlns:a14="http://schemas.microsoft.com/office/drawing/2010/main" val="0"/>
              </a:ext>
            </a:extLst>
          </a:blip>
          <a:srcRect l="24170" t="198" r="18208" b="-198"/>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9073724C-DEB6-174D-6710-2182E8031D63}"/>
              </a:ext>
            </a:extLst>
          </p:cNvPr>
          <p:cNvSpPr txBox="1"/>
          <p:nvPr/>
        </p:nvSpPr>
        <p:spPr>
          <a:xfrm>
            <a:off x="10651958" y="6218080"/>
            <a:ext cx="1263236" cy="369332"/>
          </a:xfrm>
          <a:prstGeom prst="rect">
            <a:avLst/>
          </a:prstGeom>
          <a:noFill/>
        </p:spPr>
        <p:txBody>
          <a:bodyPr wrap="square" rtlCol="0">
            <a:spAutoFit/>
          </a:bodyPr>
          <a:lstStyle/>
          <a:p>
            <a:r>
              <a:rPr lang="en-US" b="1" dirty="0">
                <a:solidFill>
                  <a:schemeClr val="bg1"/>
                </a:solidFill>
              </a:rPr>
              <a:t>CHILI CRISP</a:t>
            </a:r>
          </a:p>
        </p:txBody>
      </p:sp>
    </p:spTree>
    <p:extLst>
      <p:ext uri="{BB962C8B-B14F-4D97-AF65-F5344CB8AC3E}">
        <p14:creationId xmlns:p14="http://schemas.microsoft.com/office/powerpoint/2010/main" val="22745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D102BD60-B7BF-056E-62DD-52E359B3436D}"/>
              </a:ext>
            </a:extLst>
          </p:cNvPr>
          <p:cNvSpPr txBox="1"/>
          <p:nvPr/>
        </p:nvSpPr>
        <p:spPr>
          <a:xfrm>
            <a:off x="3375519" y="978474"/>
            <a:ext cx="8584163" cy="2677656"/>
          </a:xfrm>
          <a:prstGeom prst="rect">
            <a:avLst/>
          </a:prstGeom>
          <a:noFill/>
        </p:spPr>
        <p:txBody>
          <a:bodyPr wrap="square" rtlCol="0">
            <a:spAutoFit/>
          </a:bodyPr>
          <a:lstStyle/>
          <a:p>
            <a:r>
              <a:rPr lang="en-US" sz="2400" dirty="0"/>
              <a:t>Question #8</a:t>
            </a:r>
          </a:p>
          <a:p>
            <a:endParaRPr lang="en-US" sz="2400" dirty="0"/>
          </a:p>
          <a:p>
            <a:r>
              <a:rPr lang="en-US" sz="2400" dirty="0"/>
              <a:t>Refrigerating chili crisp, often very perishable, after opening can help it last up to 3 months.</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12" name="TextBox 11">
            <a:extLst>
              <a:ext uri="{FF2B5EF4-FFF2-40B4-BE49-F238E27FC236}">
                <a16:creationId xmlns:a16="http://schemas.microsoft.com/office/drawing/2014/main" id="{E092249A-B4B2-E717-C459-47EA9B1B2A5E}"/>
              </a:ext>
            </a:extLst>
          </p:cNvPr>
          <p:cNvSpPr txBox="1"/>
          <p:nvPr/>
        </p:nvSpPr>
        <p:spPr>
          <a:xfrm>
            <a:off x="5150069" y="6218080"/>
            <a:ext cx="1138436" cy="369332"/>
          </a:xfrm>
          <a:prstGeom prst="rect">
            <a:avLst/>
          </a:prstGeom>
          <a:noFill/>
        </p:spPr>
        <p:txBody>
          <a:bodyPr wrap="square" rtlCol="0">
            <a:spAutoFit/>
          </a:bodyPr>
          <a:lstStyle/>
          <a:p>
            <a:r>
              <a:rPr lang="en-US" b="1" dirty="0">
                <a:solidFill>
                  <a:schemeClr val="bg1"/>
                </a:solidFill>
              </a:rPr>
              <a:t>JULY 2025</a:t>
            </a:r>
          </a:p>
        </p:txBody>
      </p:sp>
      <p:pic>
        <p:nvPicPr>
          <p:cNvPr id="6" name="Picture 5">
            <a:extLst>
              <a:ext uri="{FF2B5EF4-FFF2-40B4-BE49-F238E27FC236}">
                <a16:creationId xmlns:a16="http://schemas.microsoft.com/office/drawing/2014/main" id="{C997EC08-175E-1AD1-DD29-7CFE4A87BEF3}"/>
              </a:ext>
            </a:extLst>
          </p:cNvPr>
          <p:cNvPicPr>
            <a:picLocks noChangeAspect="1"/>
          </p:cNvPicPr>
          <p:nvPr/>
        </p:nvPicPr>
        <p:blipFill>
          <a:blip r:embed="rId2">
            <a:extLst>
              <a:ext uri="{28A0092B-C50C-407E-A947-70E740481C1C}">
                <a14:useLocalDpi xmlns:a14="http://schemas.microsoft.com/office/drawing/2010/main" val="0"/>
              </a:ext>
            </a:extLst>
          </a:blip>
          <a:srcRect l="24170" t="198" r="18208" b="-198"/>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C45F4933-8F0B-74C7-DB65-F75B649DD718}"/>
              </a:ext>
            </a:extLst>
          </p:cNvPr>
          <p:cNvSpPr txBox="1"/>
          <p:nvPr/>
        </p:nvSpPr>
        <p:spPr>
          <a:xfrm>
            <a:off x="10651958" y="6218080"/>
            <a:ext cx="1263236" cy="369332"/>
          </a:xfrm>
          <a:prstGeom prst="rect">
            <a:avLst/>
          </a:prstGeom>
          <a:noFill/>
        </p:spPr>
        <p:txBody>
          <a:bodyPr wrap="square" rtlCol="0">
            <a:spAutoFit/>
          </a:bodyPr>
          <a:lstStyle/>
          <a:p>
            <a:r>
              <a:rPr lang="en-US" b="1" dirty="0">
                <a:solidFill>
                  <a:schemeClr val="bg1"/>
                </a:solidFill>
              </a:rPr>
              <a:t>CHILI CRISP</a:t>
            </a:r>
          </a:p>
        </p:txBody>
      </p:sp>
    </p:spTree>
    <p:extLst>
      <p:ext uri="{BB962C8B-B14F-4D97-AF65-F5344CB8AC3E}">
        <p14:creationId xmlns:p14="http://schemas.microsoft.com/office/powerpoint/2010/main" val="47507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C04673A4-9E2A-3E09-D532-40BD601E4A3E}"/>
              </a:ext>
            </a:extLst>
          </p:cNvPr>
          <p:cNvSpPr txBox="1"/>
          <p:nvPr/>
        </p:nvSpPr>
        <p:spPr>
          <a:xfrm>
            <a:off x="3375519" y="978474"/>
            <a:ext cx="8584163" cy="2677656"/>
          </a:xfrm>
          <a:prstGeom prst="rect">
            <a:avLst/>
          </a:prstGeom>
          <a:noFill/>
        </p:spPr>
        <p:txBody>
          <a:bodyPr wrap="square" rtlCol="0">
            <a:spAutoFit/>
          </a:bodyPr>
          <a:lstStyle/>
          <a:p>
            <a:r>
              <a:rPr lang="en-US" sz="2400" dirty="0"/>
              <a:t>Question #9</a:t>
            </a:r>
          </a:p>
          <a:p>
            <a:endParaRPr lang="en-US" sz="2400" dirty="0"/>
          </a:p>
          <a:p>
            <a:r>
              <a:rPr lang="en-US" sz="2400" dirty="0"/>
              <a:t>It’s not safe or recommended to use chili crisp in baked goods like cornbread or focaccia.</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6" name="TextBox 5">
            <a:extLst>
              <a:ext uri="{FF2B5EF4-FFF2-40B4-BE49-F238E27FC236}">
                <a16:creationId xmlns:a16="http://schemas.microsoft.com/office/drawing/2014/main" id="{12352E75-66AE-A418-E363-7E6CF381901D}"/>
              </a:ext>
            </a:extLst>
          </p:cNvPr>
          <p:cNvSpPr txBox="1"/>
          <p:nvPr/>
        </p:nvSpPr>
        <p:spPr>
          <a:xfrm>
            <a:off x="5150069" y="6218080"/>
            <a:ext cx="1138436" cy="369332"/>
          </a:xfrm>
          <a:prstGeom prst="rect">
            <a:avLst/>
          </a:prstGeom>
          <a:noFill/>
        </p:spPr>
        <p:txBody>
          <a:bodyPr wrap="square" rtlCol="0">
            <a:spAutoFit/>
          </a:bodyPr>
          <a:lstStyle/>
          <a:p>
            <a:r>
              <a:rPr lang="en-US" b="1" dirty="0">
                <a:solidFill>
                  <a:schemeClr val="bg1"/>
                </a:solidFill>
              </a:rPr>
              <a:t>JULY 2025</a:t>
            </a:r>
          </a:p>
        </p:txBody>
      </p:sp>
      <p:pic>
        <p:nvPicPr>
          <p:cNvPr id="7" name="Picture 6">
            <a:extLst>
              <a:ext uri="{FF2B5EF4-FFF2-40B4-BE49-F238E27FC236}">
                <a16:creationId xmlns:a16="http://schemas.microsoft.com/office/drawing/2014/main" id="{B60E7F3C-A463-CA97-F585-9DF71B49234F}"/>
              </a:ext>
            </a:extLst>
          </p:cNvPr>
          <p:cNvPicPr>
            <a:picLocks noChangeAspect="1"/>
          </p:cNvPicPr>
          <p:nvPr/>
        </p:nvPicPr>
        <p:blipFill>
          <a:blip r:embed="rId2">
            <a:extLst>
              <a:ext uri="{28A0092B-C50C-407E-A947-70E740481C1C}">
                <a14:useLocalDpi xmlns:a14="http://schemas.microsoft.com/office/drawing/2010/main" val="0"/>
              </a:ext>
            </a:extLst>
          </a:blip>
          <a:srcRect l="24170" t="198" r="18208" b="-198"/>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28778596-E74D-C42D-0CA2-60922E1807B1}"/>
              </a:ext>
            </a:extLst>
          </p:cNvPr>
          <p:cNvSpPr txBox="1"/>
          <p:nvPr/>
        </p:nvSpPr>
        <p:spPr>
          <a:xfrm>
            <a:off x="10651958" y="6218080"/>
            <a:ext cx="1263236" cy="369332"/>
          </a:xfrm>
          <a:prstGeom prst="rect">
            <a:avLst/>
          </a:prstGeom>
          <a:noFill/>
        </p:spPr>
        <p:txBody>
          <a:bodyPr wrap="square" rtlCol="0">
            <a:spAutoFit/>
          </a:bodyPr>
          <a:lstStyle/>
          <a:p>
            <a:r>
              <a:rPr lang="en-US" b="1" dirty="0">
                <a:solidFill>
                  <a:schemeClr val="bg1"/>
                </a:solidFill>
              </a:rPr>
              <a:t>CHILI CRISP</a:t>
            </a:r>
          </a:p>
        </p:txBody>
      </p:sp>
    </p:spTree>
    <p:extLst>
      <p:ext uri="{BB962C8B-B14F-4D97-AF65-F5344CB8AC3E}">
        <p14:creationId xmlns:p14="http://schemas.microsoft.com/office/powerpoint/2010/main" val="419329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9" name="TextBox 8">
            <a:extLst>
              <a:ext uri="{FF2B5EF4-FFF2-40B4-BE49-F238E27FC236}">
                <a16:creationId xmlns:a16="http://schemas.microsoft.com/office/drawing/2014/main" id="{2B50A40A-5109-9AD5-0DEB-B62B3D620AF8}"/>
              </a:ext>
            </a:extLst>
          </p:cNvPr>
          <p:cNvSpPr txBox="1"/>
          <p:nvPr/>
        </p:nvSpPr>
        <p:spPr>
          <a:xfrm>
            <a:off x="3375519" y="978474"/>
            <a:ext cx="8584163" cy="3416320"/>
          </a:xfrm>
          <a:prstGeom prst="rect">
            <a:avLst/>
          </a:prstGeom>
          <a:noFill/>
        </p:spPr>
        <p:txBody>
          <a:bodyPr wrap="square" rtlCol="0">
            <a:spAutoFit/>
          </a:bodyPr>
          <a:lstStyle/>
          <a:p>
            <a:r>
              <a:rPr lang="en-US" sz="2400" dirty="0"/>
              <a:t>Question #10</a:t>
            </a:r>
          </a:p>
          <a:p>
            <a:endParaRPr lang="en-US" sz="2400" dirty="0"/>
          </a:p>
          <a:p>
            <a:r>
              <a:rPr lang="en-US" sz="2400" dirty="0"/>
              <a:t>The global market value of the chili crisp and chili oil condiment category is estimated at over:</a:t>
            </a:r>
          </a:p>
          <a:p>
            <a:endParaRPr lang="en-US" sz="2400" dirty="0"/>
          </a:p>
          <a:p>
            <a:pPr marL="342900" indent="-342900">
              <a:buAutoNum type="alphaUcPeriod"/>
            </a:pPr>
            <a:r>
              <a:rPr lang="en-US" sz="2400" dirty="0"/>
              <a:t>$10 Million</a:t>
            </a:r>
          </a:p>
          <a:p>
            <a:pPr marL="342900" indent="-342900">
              <a:buFontTx/>
              <a:buAutoNum type="alphaUcPeriod"/>
            </a:pPr>
            <a:r>
              <a:rPr lang="en-US" sz="2400" dirty="0"/>
              <a:t>$50 Million</a:t>
            </a:r>
          </a:p>
          <a:p>
            <a:pPr marL="342900" indent="-342900">
              <a:buFontTx/>
              <a:buAutoNum type="alphaUcPeriod"/>
            </a:pPr>
            <a:r>
              <a:rPr lang="en-US" sz="2400" dirty="0"/>
              <a:t>$100 Million</a:t>
            </a:r>
          </a:p>
          <a:p>
            <a:pPr marL="342900" indent="-342900">
              <a:buFontTx/>
              <a:buAutoNum type="alphaUcPeriod"/>
            </a:pPr>
            <a:r>
              <a:rPr lang="en-US" sz="2400" dirty="0"/>
              <a:t>$500 Million</a:t>
            </a:r>
          </a:p>
        </p:txBody>
      </p:sp>
      <p:sp>
        <p:nvSpPr>
          <p:cNvPr id="5" name="TextBox 4">
            <a:extLst>
              <a:ext uri="{FF2B5EF4-FFF2-40B4-BE49-F238E27FC236}">
                <a16:creationId xmlns:a16="http://schemas.microsoft.com/office/drawing/2014/main" id="{244F8768-6B07-BFCA-CC80-346DEDE095E6}"/>
              </a:ext>
            </a:extLst>
          </p:cNvPr>
          <p:cNvSpPr txBox="1"/>
          <p:nvPr/>
        </p:nvSpPr>
        <p:spPr>
          <a:xfrm>
            <a:off x="5150069" y="6218080"/>
            <a:ext cx="1138436" cy="369332"/>
          </a:xfrm>
          <a:prstGeom prst="rect">
            <a:avLst/>
          </a:prstGeom>
          <a:noFill/>
        </p:spPr>
        <p:txBody>
          <a:bodyPr wrap="square" rtlCol="0">
            <a:spAutoFit/>
          </a:bodyPr>
          <a:lstStyle/>
          <a:p>
            <a:r>
              <a:rPr lang="en-US" b="1" dirty="0">
                <a:solidFill>
                  <a:schemeClr val="bg1"/>
                </a:solidFill>
              </a:rPr>
              <a:t>JULY 2025</a:t>
            </a:r>
          </a:p>
        </p:txBody>
      </p:sp>
      <p:pic>
        <p:nvPicPr>
          <p:cNvPr id="7" name="Picture 6">
            <a:extLst>
              <a:ext uri="{FF2B5EF4-FFF2-40B4-BE49-F238E27FC236}">
                <a16:creationId xmlns:a16="http://schemas.microsoft.com/office/drawing/2014/main" id="{30DBC4B4-5C65-5D1C-996F-98C05B881D5F}"/>
              </a:ext>
            </a:extLst>
          </p:cNvPr>
          <p:cNvPicPr>
            <a:picLocks noChangeAspect="1"/>
          </p:cNvPicPr>
          <p:nvPr/>
        </p:nvPicPr>
        <p:blipFill>
          <a:blip r:embed="rId2">
            <a:extLst>
              <a:ext uri="{28A0092B-C50C-407E-A947-70E740481C1C}">
                <a14:useLocalDpi xmlns:a14="http://schemas.microsoft.com/office/drawing/2010/main" val="0"/>
              </a:ext>
            </a:extLst>
          </a:blip>
          <a:srcRect l="24170" t="198" r="18208" b="-198"/>
          <a:stretch/>
        </p:blipFill>
        <p:spPr>
          <a:xfrm>
            <a:off x="512009" y="1988191"/>
            <a:ext cx="2491250" cy="2881617"/>
          </a:xfrm>
          <a:prstGeom prst="rect">
            <a:avLst/>
          </a:prstGeom>
          <a:ln w="76200">
            <a:solidFill>
              <a:schemeClr val="bg1"/>
            </a:solidFill>
          </a:ln>
        </p:spPr>
      </p:pic>
      <p:sp>
        <p:nvSpPr>
          <p:cNvPr id="2" name="TextBox 1">
            <a:extLst>
              <a:ext uri="{FF2B5EF4-FFF2-40B4-BE49-F238E27FC236}">
                <a16:creationId xmlns:a16="http://schemas.microsoft.com/office/drawing/2014/main" id="{355AB6C5-F83A-54BF-5F0E-A79ED71A9F92}"/>
              </a:ext>
            </a:extLst>
          </p:cNvPr>
          <p:cNvSpPr txBox="1"/>
          <p:nvPr/>
        </p:nvSpPr>
        <p:spPr>
          <a:xfrm>
            <a:off x="10651958" y="6218080"/>
            <a:ext cx="1263236" cy="369332"/>
          </a:xfrm>
          <a:prstGeom prst="rect">
            <a:avLst/>
          </a:prstGeom>
          <a:noFill/>
        </p:spPr>
        <p:txBody>
          <a:bodyPr wrap="square" rtlCol="0">
            <a:spAutoFit/>
          </a:bodyPr>
          <a:lstStyle/>
          <a:p>
            <a:r>
              <a:rPr lang="en-US" b="1" dirty="0">
                <a:solidFill>
                  <a:schemeClr val="bg1"/>
                </a:solidFill>
              </a:rPr>
              <a:t>CHILI CRISP</a:t>
            </a:r>
          </a:p>
        </p:txBody>
      </p:sp>
    </p:spTree>
    <p:extLst>
      <p:ext uri="{BB962C8B-B14F-4D97-AF65-F5344CB8AC3E}">
        <p14:creationId xmlns:p14="http://schemas.microsoft.com/office/powerpoint/2010/main" val="230451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arn(inVertic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arn(inVertical)">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barn(inVertical)">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3396127-9BE2-5B91-142F-4331D82E2649}"/>
              </a:ext>
            </a:extLst>
          </p:cNvPr>
          <p:cNvPicPr>
            <a:picLocks noChangeAspect="1"/>
          </p:cNvPicPr>
          <p:nvPr/>
        </p:nvPicPr>
        <p:blipFill>
          <a:blip r:embed="rId2">
            <a:extLst>
              <a:ext uri="{28A0092B-C50C-407E-A947-70E740481C1C}">
                <a14:useLocalDpi xmlns:a14="http://schemas.microsoft.com/office/drawing/2010/main" val="0"/>
              </a:ext>
            </a:extLst>
          </a:blip>
          <a:srcRect l="24170" t="198" r="18208" b="-198"/>
          <a:stretch/>
        </p:blipFill>
        <p:spPr>
          <a:xfrm>
            <a:off x="512009" y="1988191"/>
            <a:ext cx="2491250" cy="2881617"/>
          </a:xfrm>
          <a:prstGeom prst="rect">
            <a:avLst/>
          </a:prstGeom>
          <a:ln w="76200">
            <a:solidFill>
              <a:schemeClr val="bg1"/>
            </a:solidFill>
          </a:ln>
        </p:spPr>
      </p:pic>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1020678"/>
            <a:ext cx="8584163" cy="5047536"/>
          </a:xfrm>
          <a:prstGeom prst="rect">
            <a:avLst/>
          </a:prstGeom>
          <a:noFill/>
        </p:spPr>
        <p:txBody>
          <a:bodyPr wrap="square" rtlCol="0">
            <a:spAutoFit/>
          </a:bodyPr>
          <a:lstStyle/>
          <a:p>
            <a:r>
              <a:rPr lang="en-US" sz="1400" dirty="0"/>
              <a:t>Chili crisp, also known as chili crunch, is a spicy, crunchy, umami-packed condiment that has won over chefs and food lovers worldwide. It originated in Chinese cuisine, where chili-infused oils have been used for centuries. In southern China, ingredients are simmered in oil, while in the north, hot oil is poured over spices to create a fragrant, textured topping. Each region, and often each household, has its own version, making it a personal and culturally rich tradition.</a:t>
            </a:r>
          </a:p>
          <a:p>
            <a:endParaRPr lang="en-US" sz="1400" dirty="0"/>
          </a:p>
          <a:p>
            <a:r>
              <a:rPr lang="en-US" sz="1400" dirty="0"/>
              <a:t>Globally, variations of chili crisp exist under different names and formats. In Mexico, salsa macha shares a similar composition, using local chiles and nuts. In Cambodia, Mama Teav’s offers a garlic-forward version based on a family recipe. </a:t>
            </a:r>
          </a:p>
          <a:p>
            <a:endParaRPr lang="en-US" sz="1400" dirty="0"/>
          </a:p>
          <a:p>
            <a:r>
              <a:rPr lang="en-US" sz="1400" dirty="0"/>
              <a:t>The condiment gained international prominence in 1997 when Tao Huabi, a Chinese restaurateur, began commercial production under the Lao Gan Ma brand in Guizhou province. Her chili crisp quickly became a pantry staple in China and found a cult following abroad. Lao Gan Ma is credited with popularizing Chinese chili oil and chili crisp toppings in the Western world.</a:t>
            </a:r>
          </a:p>
          <a:p>
            <a:endParaRPr lang="en-US" sz="1400" dirty="0"/>
          </a:p>
          <a:p>
            <a:r>
              <a:rPr lang="en-US" sz="1400" dirty="0"/>
              <a:t>The condiment saw a new wave of popularity in the U.S. in the late 2010s, with a surge in interest during the COVID-19 pandemic, as home cooks explored bold new flavors. Despite its humble roots, chili crisp has become a gourmet item, appearing in fine-dining dishes, fusion cuisine, and even desserts like vanilla ice cream, where its savory heat contrasts beautifully with sweet flavors.</a:t>
            </a:r>
          </a:p>
          <a:p>
            <a:endParaRPr lang="en-US" sz="1400" dirty="0"/>
          </a:p>
          <a:p>
            <a:r>
              <a:rPr lang="en-US" sz="1400" dirty="0"/>
              <a:t>In 2023, a trademark was secured for "chile crunch" and "chili crunch," sending cease-and-desist letters to small producers using similar terms. This triggered backlash over the trademarking of a traditional condiment’s name, with critics arguing it commodifies cultural heritage.</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ALL ABOUT CHILI CRISP</a:t>
            </a:r>
          </a:p>
        </p:txBody>
      </p:sp>
      <p:sp>
        <p:nvSpPr>
          <p:cNvPr id="7" name="TextBox 6">
            <a:extLst>
              <a:ext uri="{FF2B5EF4-FFF2-40B4-BE49-F238E27FC236}">
                <a16:creationId xmlns:a16="http://schemas.microsoft.com/office/drawing/2014/main" id="{87851EF7-3EDA-2BF5-2909-BA521D546369}"/>
              </a:ext>
            </a:extLst>
          </p:cNvPr>
          <p:cNvSpPr txBox="1"/>
          <p:nvPr/>
        </p:nvSpPr>
        <p:spPr>
          <a:xfrm>
            <a:off x="5150069" y="6218080"/>
            <a:ext cx="1138436" cy="369332"/>
          </a:xfrm>
          <a:prstGeom prst="rect">
            <a:avLst/>
          </a:prstGeom>
          <a:noFill/>
        </p:spPr>
        <p:txBody>
          <a:bodyPr wrap="square" rtlCol="0">
            <a:spAutoFit/>
          </a:bodyPr>
          <a:lstStyle/>
          <a:p>
            <a:r>
              <a:rPr lang="en-US" b="1" dirty="0">
                <a:solidFill>
                  <a:schemeClr val="bg1"/>
                </a:solidFill>
              </a:rPr>
              <a:t>JULY 2025</a:t>
            </a:r>
          </a:p>
        </p:txBody>
      </p:sp>
      <p:sp>
        <p:nvSpPr>
          <p:cNvPr id="9" name="TextBox 8">
            <a:extLst>
              <a:ext uri="{FF2B5EF4-FFF2-40B4-BE49-F238E27FC236}">
                <a16:creationId xmlns:a16="http://schemas.microsoft.com/office/drawing/2014/main" id="{AAC54736-E2A0-C86D-9B5A-120E5D7251FC}"/>
              </a:ext>
            </a:extLst>
          </p:cNvPr>
          <p:cNvSpPr txBox="1"/>
          <p:nvPr/>
        </p:nvSpPr>
        <p:spPr>
          <a:xfrm>
            <a:off x="10651958" y="6218080"/>
            <a:ext cx="1263236" cy="369332"/>
          </a:xfrm>
          <a:prstGeom prst="rect">
            <a:avLst/>
          </a:prstGeom>
          <a:noFill/>
        </p:spPr>
        <p:txBody>
          <a:bodyPr wrap="square" rtlCol="0">
            <a:spAutoFit/>
          </a:bodyPr>
          <a:lstStyle/>
          <a:p>
            <a:r>
              <a:rPr lang="en-US" b="1" dirty="0">
                <a:solidFill>
                  <a:schemeClr val="bg1"/>
                </a:solidFill>
              </a:rPr>
              <a:t>CHILI CRISP</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Tree>
    <p:extLst>
      <p:ext uri="{BB962C8B-B14F-4D97-AF65-F5344CB8AC3E}">
        <p14:creationId xmlns:p14="http://schemas.microsoft.com/office/powerpoint/2010/main" val="375564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barn(inVertical)">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barn(inVertical)">
                                      <p:cBhvr>
                                        <p:cTn id="27"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31029" y="1536173"/>
            <a:ext cx="8584163"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Stay tuned for the next ACF Ingredient of the Month! Be sure to visit the Online Learning Center (OLC) to download a copy of each month’s ingredient presentation. </a:t>
            </a:r>
            <a:r>
              <a:rPr lang="en-US" sz="1600" dirty="0">
                <a:solidFill>
                  <a:prstClr val="black"/>
                </a:solidFill>
                <a:latin typeface="Calibri" panose="020F0502020204030204"/>
              </a:rPr>
              <a:t>Don’t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forget to take the official IOTM quiz through the OLC to earn one hour of continuing education credits toward professional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www.acfchefs.org</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www.acfchefs.org/olc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www.acfchefs.org/iotm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1600" dirty="0"/>
          </a:p>
          <a:p>
            <a:endParaRPr lang="en-US" sz="1600" dirty="0"/>
          </a:p>
          <a:p>
            <a:endParaRPr lang="en-US" sz="1600" dirty="0"/>
          </a:p>
          <a:p>
            <a:endParaRPr lang="en-US" sz="1600"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JOIN US NEXT MONTH!</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5" name="TextBox 4">
            <a:extLst>
              <a:ext uri="{FF2B5EF4-FFF2-40B4-BE49-F238E27FC236}">
                <a16:creationId xmlns:a16="http://schemas.microsoft.com/office/drawing/2014/main" id="{0C2B12C9-C044-8C84-FEA2-45F31786BDDC}"/>
              </a:ext>
            </a:extLst>
          </p:cNvPr>
          <p:cNvSpPr txBox="1"/>
          <p:nvPr/>
        </p:nvSpPr>
        <p:spPr>
          <a:xfrm>
            <a:off x="5150069" y="6218080"/>
            <a:ext cx="1138436" cy="369332"/>
          </a:xfrm>
          <a:prstGeom prst="rect">
            <a:avLst/>
          </a:prstGeom>
          <a:noFill/>
        </p:spPr>
        <p:txBody>
          <a:bodyPr wrap="square" rtlCol="0">
            <a:spAutoFit/>
          </a:bodyPr>
          <a:lstStyle/>
          <a:p>
            <a:r>
              <a:rPr lang="en-US" b="1" dirty="0">
                <a:solidFill>
                  <a:schemeClr val="bg1"/>
                </a:solidFill>
              </a:rPr>
              <a:t>JULY 2025</a:t>
            </a:r>
          </a:p>
        </p:txBody>
      </p:sp>
      <p:pic>
        <p:nvPicPr>
          <p:cNvPr id="6" name="Picture 5">
            <a:extLst>
              <a:ext uri="{FF2B5EF4-FFF2-40B4-BE49-F238E27FC236}">
                <a16:creationId xmlns:a16="http://schemas.microsoft.com/office/drawing/2014/main" id="{F949B093-B560-5989-8BF1-DC322AC08B4E}"/>
              </a:ext>
            </a:extLst>
          </p:cNvPr>
          <p:cNvPicPr>
            <a:picLocks noChangeAspect="1"/>
          </p:cNvPicPr>
          <p:nvPr/>
        </p:nvPicPr>
        <p:blipFill>
          <a:blip r:embed="rId5">
            <a:extLst>
              <a:ext uri="{28A0092B-C50C-407E-A947-70E740481C1C}">
                <a14:useLocalDpi xmlns:a14="http://schemas.microsoft.com/office/drawing/2010/main" val="0"/>
              </a:ext>
            </a:extLst>
          </a:blip>
          <a:srcRect l="24170" t="198" r="18208" b="-198"/>
          <a:stretch/>
        </p:blipFill>
        <p:spPr>
          <a:xfrm>
            <a:off x="512009" y="1988191"/>
            <a:ext cx="2491250" cy="2881617"/>
          </a:xfrm>
          <a:prstGeom prst="rect">
            <a:avLst/>
          </a:prstGeom>
          <a:ln w="76200">
            <a:solidFill>
              <a:schemeClr val="bg1"/>
            </a:solidFill>
          </a:ln>
        </p:spPr>
      </p:pic>
      <p:sp>
        <p:nvSpPr>
          <p:cNvPr id="2" name="TextBox 1">
            <a:extLst>
              <a:ext uri="{FF2B5EF4-FFF2-40B4-BE49-F238E27FC236}">
                <a16:creationId xmlns:a16="http://schemas.microsoft.com/office/drawing/2014/main" id="{7DB7E4DF-91BD-0735-D9A6-727E788402BD}"/>
              </a:ext>
            </a:extLst>
          </p:cNvPr>
          <p:cNvSpPr txBox="1"/>
          <p:nvPr/>
        </p:nvSpPr>
        <p:spPr>
          <a:xfrm>
            <a:off x="10651958" y="6218080"/>
            <a:ext cx="1263236" cy="369332"/>
          </a:xfrm>
          <a:prstGeom prst="rect">
            <a:avLst/>
          </a:prstGeom>
          <a:noFill/>
        </p:spPr>
        <p:txBody>
          <a:bodyPr wrap="square" rtlCol="0">
            <a:spAutoFit/>
          </a:bodyPr>
          <a:lstStyle/>
          <a:p>
            <a:r>
              <a:rPr lang="en-US" b="1" dirty="0">
                <a:solidFill>
                  <a:schemeClr val="bg1"/>
                </a:solidFill>
              </a:rPr>
              <a:t>CHILI CRISP</a:t>
            </a:r>
          </a:p>
        </p:txBody>
      </p:sp>
    </p:spTree>
    <p:extLst>
      <p:ext uri="{BB962C8B-B14F-4D97-AF65-F5344CB8AC3E}">
        <p14:creationId xmlns:p14="http://schemas.microsoft.com/office/powerpoint/2010/main" val="221499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HEALTHY INGREDIENT CONTRIBUTION</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9C8937B0-F42A-126A-D447-55445E406EC1}"/>
              </a:ext>
            </a:extLst>
          </p:cNvPr>
          <p:cNvSpPr txBox="1"/>
          <p:nvPr/>
        </p:nvSpPr>
        <p:spPr>
          <a:xfrm>
            <a:off x="2239617" y="5874792"/>
            <a:ext cx="8110331" cy="246221"/>
          </a:xfrm>
          <a:prstGeom prst="rect">
            <a:avLst/>
          </a:prstGeom>
          <a:noFill/>
        </p:spPr>
        <p:txBody>
          <a:bodyPr wrap="square" rtlCol="0">
            <a:spAutoFit/>
          </a:bodyPr>
          <a:lstStyle/>
          <a:p>
            <a:r>
              <a:rPr lang="en-US" sz="1000" i="1" dirty="0"/>
              <a:t>Nutritional Information/Values from </a:t>
            </a:r>
            <a:r>
              <a:rPr lang="en-US" sz="1000" i="1" dirty="0">
                <a:hlinkClick r:id="rId2"/>
              </a:rPr>
              <a:t>USDA FoodData Central</a:t>
            </a:r>
            <a:endParaRPr lang="en-US" sz="1000" i="1" dirty="0"/>
          </a:p>
        </p:txBody>
      </p:sp>
      <p:sp>
        <p:nvSpPr>
          <p:cNvPr id="7" name="TextBox 6">
            <a:extLst>
              <a:ext uri="{FF2B5EF4-FFF2-40B4-BE49-F238E27FC236}">
                <a16:creationId xmlns:a16="http://schemas.microsoft.com/office/drawing/2014/main" id="{644B7AA7-C5A1-B5F9-DD25-3657E9011588}"/>
              </a:ext>
            </a:extLst>
          </p:cNvPr>
          <p:cNvSpPr txBox="1"/>
          <p:nvPr/>
        </p:nvSpPr>
        <p:spPr>
          <a:xfrm>
            <a:off x="3353273" y="1020678"/>
            <a:ext cx="8584163" cy="4832092"/>
          </a:xfrm>
          <a:prstGeom prst="rect">
            <a:avLst/>
          </a:prstGeom>
          <a:noFill/>
        </p:spPr>
        <p:txBody>
          <a:bodyPr wrap="square" rtlCol="0">
            <a:spAutoFit/>
          </a:bodyPr>
          <a:lstStyle/>
          <a:p>
            <a:r>
              <a:rPr lang="en-US" sz="1400" dirty="0"/>
              <a:t>Chili crisp, while best known for its bold flavor and texture, also contains several ingredients with potential health benefits though it's important to note that it’s typically used in moderation due to its high oil content. Listed below you will find ingredients commonly found in chili crisp and what potential health benefits they contribute.</a:t>
            </a:r>
          </a:p>
          <a:p>
            <a:endParaRPr lang="en-US" sz="1400" dirty="0"/>
          </a:p>
          <a:p>
            <a:pPr marL="285750" indent="-285750">
              <a:buFont typeface="Arial" panose="020B0604020202020204" pitchFamily="34" charset="0"/>
              <a:buChar char="•"/>
            </a:pPr>
            <a:r>
              <a:rPr lang="en-US" sz="1400" b="1" dirty="0"/>
              <a:t>Chilies: </a:t>
            </a:r>
            <a:r>
              <a:rPr lang="en-US" sz="1400" dirty="0"/>
              <a:t>Chilies are rich in capsaicin, the compound responsible for their heat. Capsaicin has been studied for its anti-inflammatory, metabolism-boosting, and pain-relief properties. It may also help reduce appetite and support cardiovascular health.</a:t>
            </a:r>
          </a:p>
          <a:p>
            <a:endParaRPr lang="en-US" sz="1400" dirty="0"/>
          </a:p>
          <a:p>
            <a:pPr marL="285750" indent="-285750">
              <a:buFont typeface="Arial" panose="020B0604020202020204" pitchFamily="34" charset="0"/>
              <a:buChar char="•"/>
            </a:pPr>
            <a:r>
              <a:rPr lang="en-US" sz="1400" b="1" dirty="0"/>
              <a:t>Garlic: </a:t>
            </a:r>
            <a:r>
              <a:rPr lang="en-US" sz="1400" dirty="0"/>
              <a:t>Garlic is a well-known antimicrobial and immune-supporting ingredient. It contains compounds like allicin, which may help reduce blood pressure, lower cholesterol, and support heart health.</a:t>
            </a:r>
          </a:p>
          <a:p>
            <a:endParaRPr lang="en-US" sz="1400" dirty="0"/>
          </a:p>
          <a:p>
            <a:pPr marL="285750" indent="-285750">
              <a:buFont typeface="Arial" panose="020B0604020202020204" pitchFamily="34" charset="0"/>
              <a:buChar char="•"/>
            </a:pPr>
            <a:r>
              <a:rPr lang="en-US" sz="1400" b="1" dirty="0"/>
              <a:t>Shallot/Onion: </a:t>
            </a:r>
            <a:r>
              <a:rPr lang="en-US" sz="1400" dirty="0"/>
              <a:t>These add depth of flavor and are sources of antioxidants, such as quercetin, which has anti-inflammatory and antihistamine effects.</a:t>
            </a:r>
          </a:p>
          <a:p>
            <a:endParaRPr lang="en-US" sz="1400" dirty="0"/>
          </a:p>
          <a:p>
            <a:pPr marL="285750" indent="-285750">
              <a:buFont typeface="Arial" panose="020B0604020202020204" pitchFamily="34" charset="0"/>
              <a:buChar char="•"/>
            </a:pPr>
            <a:r>
              <a:rPr lang="en-US" sz="1400" b="1" dirty="0"/>
              <a:t>Sichuan Peppercorns: </a:t>
            </a:r>
            <a:r>
              <a:rPr lang="en-US" sz="1400" dirty="0"/>
              <a:t>These unique peppercorns contain hydroxy-alpha-sanshool, which has been linked to mild pain-relieving effects. They may also stimulate digestion and circulation.</a:t>
            </a:r>
          </a:p>
          <a:p>
            <a:endParaRPr lang="en-US" sz="1400" dirty="0"/>
          </a:p>
          <a:p>
            <a:pPr marL="285750" indent="-285750">
              <a:buFont typeface="Arial" panose="020B0604020202020204" pitchFamily="34" charset="0"/>
              <a:buChar char="•"/>
            </a:pPr>
            <a:r>
              <a:rPr lang="en-US" sz="1400" b="1" dirty="0"/>
              <a:t>Fermented Ingredients: </a:t>
            </a:r>
            <a:r>
              <a:rPr lang="en-US" sz="1400" dirty="0"/>
              <a:t>Ingredients such as fermented soybeans or black beans offer gut-friendly probiotics and enzymes that aid digestion and nutrient absorption.</a:t>
            </a:r>
          </a:p>
          <a:p>
            <a:endParaRPr lang="en-US" sz="1400" dirty="0"/>
          </a:p>
          <a:p>
            <a:pPr marL="285750" indent="-285750">
              <a:buFont typeface="Arial" panose="020B0604020202020204" pitchFamily="34" charset="0"/>
              <a:buChar char="•"/>
            </a:pPr>
            <a:r>
              <a:rPr lang="en-US" sz="1400" b="1" dirty="0"/>
              <a:t>Neutral Oils: </a:t>
            </a:r>
            <a:r>
              <a:rPr lang="en-US" sz="1400" dirty="0"/>
              <a:t>While oils like soybean or canola are typically used and are calorie-dense, some artisanal versions use healthier oils such as olive oil, which is high in monounsaturated fats and may support heart health.</a:t>
            </a:r>
          </a:p>
        </p:txBody>
      </p:sp>
      <p:sp>
        <p:nvSpPr>
          <p:cNvPr id="11" name="TextBox 10">
            <a:extLst>
              <a:ext uri="{FF2B5EF4-FFF2-40B4-BE49-F238E27FC236}">
                <a16:creationId xmlns:a16="http://schemas.microsoft.com/office/drawing/2014/main" id="{02DA5A75-6109-4F17-1A77-4473DFC5A578}"/>
              </a:ext>
            </a:extLst>
          </p:cNvPr>
          <p:cNvSpPr txBox="1"/>
          <p:nvPr/>
        </p:nvSpPr>
        <p:spPr>
          <a:xfrm>
            <a:off x="5150069" y="6218080"/>
            <a:ext cx="1138436" cy="369332"/>
          </a:xfrm>
          <a:prstGeom prst="rect">
            <a:avLst/>
          </a:prstGeom>
          <a:noFill/>
        </p:spPr>
        <p:txBody>
          <a:bodyPr wrap="square" rtlCol="0">
            <a:spAutoFit/>
          </a:bodyPr>
          <a:lstStyle/>
          <a:p>
            <a:r>
              <a:rPr lang="en-US" b="1" dirty="0">
                <a:solidFill>
                  <a:schemeClr val="bg1"/>
                </a:solidFill>
              </a:rPr>
              <a:t>JULY 2025</a:t>
            </a:r>
          </a:p>
        </p:txBody>
      </p:sp>
      <p:pic>
        <p:nvPicPr>
          <p:cNvPr id="6" name="Picture 5">
            <a:extLst>
              <a:ext uri="{FF2B5EF4-FFF2-40B4-BE49-F238E27FC236}">
                <a16:creationId xmlns:a16="http://schemas.microsoft.com/office/drawing/2014/main" id="{DEF075A7-BE80-468D-3CC4-A7E80474E7EB}"/>
              </a:ext>
            </a:extLst>
          </p:cNvPr>
          <p:cNvPicPr>
            <a:picLocks noChangeAspect="1"/>
          </p:cNvPicPr>
          <p:nvPr/>
        </p:nvPicPr>
        <p:blipFill>
          <a:blip r:embed="rId3">
            <a:extLst>
              <a:ext uri="{28A0092B-C50C-407E-A947-70E740481C1C}">
                <a14:useLocalDpi xmlns:a14="http://schemas.microsoft.com/office/drawing/2010/main" val="0"/>
              </a:ext>
            </a:extLst>
          </a:blip>
          <a:srcRect l="24170" t="198" r="18208" b="-198"/>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5EE60B2C-C6F6-BCFB-C32E-94072BBDD28D}"/>
              </a:ext>
            </a:extLst>
          </p:cNvPr>
          <p:cNvSpPr txBox="1"/>
          <p:nvPr/>
        </p:nvSpPr>
        <p:spPr>
          <a:xfrm>
            <a:off x="10651958" y="6218080"/>
            <a:ext cx="1263236" cy="369332"/>
          </a:xfrm>
          <a:prstGeom prst="rect">
            <a:avLst/>
          </a:prstGeom>
          <a:noFill/>
        </p:spPr>
        <p:txBody>
          <a:bodyPr wrap="square" rtlCol="0">
            <a:spAutoFit/>
          </a:bodyPr>
          <a:lstStyle/>
          <a:p>
            <a:r>
              <a:rPr lang="en-US" b="1" dirty="0">
                <a:solidFill>
                  <a:schemeClr val="bg1"/>
                </a:solidFill>
              </a:rPr>
              <a:t>CHILI CRISP</a:t>
            </a:r>
          </a:p>
        </p:txBody>
      </p:sp>
    </p:spTree>
    <p:extLst>
      <p:ext uri="{BB962C8B-B14F-4D97-AF65-F5344CB8AC3E}">
        <p14:creationId xmlns:p14="http://schemas.microsoft.com/office/powerpoint/2010/main" val="314385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barn(inVertical)">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barn(inVertical)">
                                      <p:cBhvr>
                                        <p:cTn id="27" dur="500"/>
                                        <p:tgtEl>
                                          <p:spTgt spid="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10" end="10"/>
                                            </p:txEl>
                                          </p:spTgt>
                                        </p:tgtEl>
                                        <p:attrNameLst>
                                          <p:attrName>style.visibility</p:attrName>
                                        </p:attrNameLst>
                                      </p:cBhvr>
                                      <p:to>
                                        <p:strVal val="visible"/>
                                      </p:to>
                                    </p:set>
                                    <p:animEffect transition="in" filter="barn(inVertical)">
                                      <p:cBhvr>
                                        <p:cTn id="32" dur="500"/>
                                        <p:tgtEl>
                                          <p:spTgt spid="7">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12" end="12"/>
                                            </p:txEl>
                                          </p:spTgt>
                                        </p:tgtEl>
                                        <p:attrNameLst>
                                          <p:attrName>style.visibility</p:attrName>
                                        </p:attrNameLst>
                                      </p:cBhvr>
                                      <p:to>
                                        <p:strVal val="visible"/>
                                      </p:to>
                                    </p:set>
                                    <p:animEffect transition="in" filter="barn(inVertical)">
                                      <p:cBhvr>
                                        <p:cTn id="37"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00248"/>
            <a:ext cx="8628653" cy="707886"/>
          </a:xfrm>
          <a:prstGeom prst="rect">
            <a:avLst/>
          </a:prstGeom>
          <a:noFill/>
        </p:spPr>
        <p:txBody>
          <a:bodyPr wrap="square" rtlCol="0">
            <a:spAutoFit/>
          </a:bodyPr>
          <a:lstStyle/>
          <a:p>
            <a:pPr algn="ctr"/>
            <a:r>
              <a:rPr lang="en-US" sz="4000" b="1" dirty="0"/>
              <a:t>TYPES AND VARIETIES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9D8F4852-A8A8-1DF4-0F6B-5590697051E2}"/>
              </a:ext>
            </a:extLst>
          </p:cNvPr>
          <p:cNvSpPr txBox="1"/>
          <p:nvPr/>
        </p:nvSpPr>
        <p:spPr>
          <a:xfrm>
            <a:off x="3353273" y="786998"/>
            <a:ext cx="8584163" cy="738664"/>
          </a:xfrm>
          <a:prstGeom prst="rect">
            <a:avLst/>
          </a:prstGeom>
          <a:noFill/>
        </p:spPr>
        <p:txBody>
          <a:bodyPr wrap="square" rtlCol="0">
            <a:spAutoFit/>
          </a:bodyPr>
          <a:lstStyle/>
          <a:p>
            <a:r>
              <a:rPr lang="en-US" sz="1400" dirty="0"/>
              <a:t>Chili crisp comes in a wide range of styles, reflecting regional traditions, ingredient variations, and modern culinary twists. While the core idea remains the same, crispy bits suspended in flavorful chili oil, there are many distinct types and varieties of chili crisp found around the world and on store shelves today.</a:t>
            </a:r>
          </a:p>
        </p:txBody>
      </p:sp>
      <p:sp>
        <p:nvSpPr>
          <p:cNvPr id="9" name="TextBox 8">
            <a:extLst>
              <a:ext uri="{FF2B5EF4-FFF2-40B4-BE49-F238E27FC236}">
                <a16:creationId xmlns:a16="http://schemas.microsoft.com/office/drawing/2014/main" id="{667FE915-EFBF-CFCA-8203-6E695E9D3567}"/>
              </a:ext>
            </a:extLst>
          </p:cNvPr>
          <p:cNvSpPr txBox="1"/>
          <p:nvPr/>
        </p:nvSpPr>
        <p:spPr>
          <a:xfrm>
            <a:off x="5150069" y="6218080"/>
            <a:ext cx="1138436" cy="369332"/>
          </a:xfrm>
          <a:prstGeom prst="rect">
            <a:avLst/>
          </a:prstGeom>
          <a:noFill/>
        </p:spPr>
        <p:txBody>
          <a:bodyPr wrap="square" rtlCol="0">
            <a:spAutoFit/>
          </a:bodyPr>
          <a:lstStyle/>
          <a:p>
            <a:r>
              <a:rPr lang="en-US" b="1" dirty="0">
                <a:solidFill>
                  <a:schemeClr val="bg1"/>
                </a:solidFill>
              </a:rPr>
              <a:t>JULY 2025</a:t>
            </a:r>
          </a:p>
        </p:txBody>
      </p:sp>
      <p:pic>
        <p:nvPicPr>
          <p:cNvPr id="6" name="Picture 5">
            <a:extLst>
              <a:ext uri="{FF2B5EF4-FFF2-40B4-BE49-F238E27FC236}">
                <a16:creationId xmlns:a16="http://schemas.microsoft.com/office/drawing/2014/main" id="{31535ACE-8273-1F46-E2F2-6FF192E3B8ED}"/>
              </a:ext>
            </a:extLst>
          </p:cNvPr>
          <p:cNvPicPr>
            <a:picLocks noChangeAspect="1"/>
          </p:cNvPicPr>
          <p:nvPr/>
        </p:nvPicPr>
        <p:blipFill>
          <a:blip r:embed="rId2">
            <a:extLst>
              <a:ext uri="{28A0092B-C50C-407E-A947-70E740481C1C}">
                <a14:useLocalDpi xmlns:a14="http://schemas.microsoft.com/office/drawing/2010/main" val="0"/>
              </a:ext>
            </a:extLst>
          </a:blip>
          <a:srcRect l="24170" t="198" r="18208" b="-198"/>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B634ABE5-E55E-3946-9B9B-47281E0AD30F}"/>
              </a:ext>
            </a:extLst>
          </p:cNvPr>
          <p:cNvSpPr txBox="1"/>
          <p:nvPr/>
        </p:nvSpPr>
        <p:spPr>
          <a:xfrm>
            <a:off x="10651958" y="6218080"/>
            <a:ext cx="1263236" cy="369332"/>
          </a:xfrm>
          <a:prstGeom prst="rect">
            <a:avLst/>
          </a:prstGeom>
          <a:noFill/>
        </p:spPr>
        <p:txBody>
          <a:bodyPr wrap="square" rtlCol="0">
            <a:spAutoFit/>
          </a:bodyPr>
          <a:lstStyle/>
          <a:p>
            <a:r>
              <a:rPr lang="en-US" b="1" dirty="0">
                <a:solidFill>
                  <a:schemeClr val="bg1"/>
                </a:solidFill>
              </a:rPr>
              <a:t>CHILI CRISP</a:t>
            </a:r>
          </a:p>
        </p:txBody>
      </p:sp>
      <p:sp>
        <p:nvSpPr>
          <p:cNvPr id="7" name="TextBox 6">
            <a:extLst>
              <a:ext uri="{FF2B5EF4-FFF2-40B4-BE49-F238E27FC236}">
                <a16:creationId xmlns:a16="http://schemas.microsoft.com/office/drawing/2014/main" id="{C6EE4307-C60B-A018-1B6F-1F897184A14C}"/>
              </a:ext>
            </a:extLst>
          </p:cNvPr>
          <p:cNvSpPr txBox="1"/>
          <p:nvPr/>
        </p:nvSpPr>
        <p:spPr>
          <a:xfrm>
            <a:off x="3331029" y="1635097"/>
            <a:ext cx="4299131" cy="4401205"/>
          </a:xfrm>
          <a:prstGeom prst="rect">
            <a:avLst/>
          </a:prstGeom>
          <a:noFill/>
        </p:spPr>
        <p:txBody>
          <a:bodyPr wrap="square" rtlCol="0">
            <a:spAutoFit/>
          </a:bodyPr>
          <a:lstStyle/>
          <a:p>
            <a:r>
              <a:rPr lang="en-US" sz="1400" b="1" dirty="0"/>
              <a:t>Global Variations</a:t>
            </a:r>
          </a:p>
          <a:p>
            <a:endParaRPr lang="en-US" sz="1400" b="1" dirty="0"/>
          </a:p>
          <a:p>
            <a:r>
              <a:rPr lang="en-US" sz="1400" b="1" dirty="0"/>
              <a:t>Lao Gan Ma (China)</a:t>
            </a:r>
          </a:p>
          <a:p>
            <a:pPr marL="285750" indent="-285750">
              <a:buFont typeface="Arial" panose="020B0604020202020204" pitchFamily="34" charset="0"/>
              <a:buChar char="•"/>
            </a:pPr>
            <a:r>
              <a:rPr lang="en-US" sz="1400" dirty="0"/>
              <a:t>Original chili crisp from Guizhou province</a:t>
            </a:r>
          </a:p>
          <a:p>
            <a:pPr marL="285750" indent="-285750">
              <a:buFont typeface="Arial" panose="020B0604020202020204" pitchFamily="34" charset="0"/>
              <a:buChar char="•"/>
            </a:pPr>
            <a:r>
              <a:rPr lang="en-US" sz="1400" dirty="0"/>
              <a:t>Dried chili, fermented soybeans, garlic, peanuts</a:t>
            </a:r>
          </a:p>
          <a:p>
            <a:pPr marL="285750" indent="-285750">
              <a:buFont typeface="Arial" panose="020B0604020202020204" pitchFamily="34" charset="0"/>
              <a:buChar char="•"/>
            </a:pPr>
            <a:r>
              <a:rPr lang="en-US" sz="1400" dirty="0"/>
              <a:t>Mild to medium heat, strong umami</a:t>
            </a:r>
          </a:p>
          <a:p>
            <a:pPr marL="285750" indent="-285750">
              <a:buFont typeface="Arial" panose="020B0604020202020204" pitchFamily="34" charset="0"/>
              <a:buChar char="•"/>
            </a:pPr>
            <a:endParaRPr lang="en-US" sz="1400" dirty="0"/>
          </a:p>
          <a:p>
            <a:r>
              <a:rPr lang="en-US" sz="1400" b="1" dirty="0"/>
              <a:t>Sichuan-Style (China)</a:t>
            </a:r>
          </a:p>
          <a:p>
            <a:pPr marL="285750" indent="-285750">
              <a:buFont typeface="Arial" panose="020B0604020202020204" pitchFamily="34" charset="0"/>
              <a:buChar char="•"/>
            </a:pPr>
            <a:r>
              <a:rPr lang="en-US" sz="1400" dirty="0"/>
              <a:t>Includes Sichuan peppercorns for numbing sensation</a:t>
            </a:r>
          </a:p>
          <a:p>
            <a:pPr marL="285750" indent="-285750">
              <a:buFont typeface="Arial" panose="020B0604020202020204" pitchFamily="34" charset="0"/>
              <a:buChar char="•"/>
            </a:pPr>
            <a:r>
              <a:rPr lang="en-US" sz="1400" dirty="0"/>
              <a:t>Garlic, ginger, star anise, sesame seeds</a:t>
            </a:r>
          </a:p>
          <a:p>
            <a:pPr marL="285750" indent="-285750">
              <a:buFont typeface="Arial" panose="020B0604020202020204" pitchFamily="34" charset="0"/>
              <a:buChar char="•"/>
            </a:pPr>
            <a:r>
              <a:rPr lang="en-US" sz="1400" dirty="0"/>
              <a:t>Popular in Chengdu and Chongqing cuisine</a:t>
            </a:r>
          </a:p>
          <a:p>
            <a:endParaRPr lang="en-US" sz="1400" dirty="0"/>
          </a:p>
          <a:p>
            <a:r>
              <a:rPr lang="en-US" sz="1400" b="1" dirty="0"/>
              <a:t>Salsa Macha (Mexico)</a:t>
            </a:r>
          </a:p>
          <a:p>
            <a:pPr marL="285750" indent="-285750">
              <a:buFont typeface="Arial" panose="020B0604020202020204" pitchFamily="34" charset="0"/>
              <a:buChar char="•"/>
            </a:pPr>
            <a:r>
              <a:rPr lang="en-US" sz="1400" dirty="0"/>
              <a:t>Often uses olive oil or avocado oil as base</a:t>
            </a:r>
          </a:p>
          <a:p>
            <a:pPr marL="285750" indent="-285750">
              <a:buFont typeface="Arial" panose="020B0604020202020204" pitchFamily="34" charset="0"/>
              <a:buChar char="•"/>
            </a:pPr>
            <a:r>
              <a:rPr lang="en-US" sz="1400" dirty="0"/>
              <a:t>Dried chiles, nuts, seeds, garlic</a:t>
            </a:r>
          </a:p>
          <a:p>
            <a:pPr marL="285750" indent="-285750">
              <a:buFont typeface="Arial" panose="020B0604020202020204" pitchFamily="34" charset="0"/>
              <a:buChar char="•"/>
            </a:pPr>
            <a:r>
              <a:rPr lang="en-US" sz="1400" dirty="0"/>
              <a:t>Smokier and nuttier than Chinese varieties</a:t>
            </a:r>
          </a:p>
          <a:p>
            <a:endParaRPr lang="en-US" sz="1400" dirty="0"/>
          </a:p>
          <a:p>
            <a:r>
              <a:rPr lang="en-US" sz="1400" b="1" dirty="0"/>
              <a:t>Nam Prik Pao (Thailand)</a:t>
            </a:r>
          </a:p>
          <a:p>
            <a:pPr marL="285750" indent="-285750">
              <a:buFont typeface="Arial" panose="020B0604020202020204" pitchFamily="34" charset="0"/>
              <a:buChar char="•"/>
            </a:pPr>
            <a:r>
              <a:rPr lang="en-US" sz="1400" dirty="0"/>
              <a:t>Chili jam with sweet, savory, and smoky notes</a:t>
            </a:r>
          </a:p>
          <a:p>
            <a:pPr marL="285750" indent="-285750">
              <a:buFont typeface="Arial" panose="020B0604020202020204" pitchFamily="34" charset="0"/>
              <a:buChar char="•"/>
            </a:pPr>
            <a:r>
              <a:rPr lang="en-US" sz="1400" dirty="0"/>
              <a:t>Palm sugar, tamarind, dried shrimp, fish sauce</a:t>
            </a:r>
          </a:p>
        </p:txBody>
      </p:sp>
      <p:sp>
        <p:nvSpPr>
          <p:cNvPr id="15" name="TextBox 14">
            <a:extLst>
              <a:ext uri="{FF2B5EF4-FFF2-40B4-BE49-F238E27FC236}">
                <a16:creationId xmlns:a16="http://schemas.microsoft.com/office/drawing/2014/main" id="{55EA67E3-6D72-FD84-19EF-9818D897AF8F}"/>
              </a:ext>
            </a:extLst>
          </p:cNvPr>
          <p:cNvSpPr txBox="1"/>
          <p:nvPr/>
        </p:nvSpPr>
        <p:spPr>
          <a:xfrm>
            <a:off x="7660551" y="1635097"/>
            <a:ext cx="4440009" cy="4185761"/>
          </a:xfrm>
          <a:prstGeom prst="rect">
            <a:avLst/>
          </a:prstGeom>
          <a:noFill/>
        </p:spPr>
        <p:txBody>
          <a:bodyPr wrap="square" rtlCol="0">
            <a:spAutoFit/>
          </a:bodyPr>
          <a:lstStyle/>
          <a:p>
            <a:r>
              <a:rPr lang="en-US" sz="1400" b="1" dirty="0"/>
              <a:t>Artisanal &amp; Modern Brands</a:t>
            </a:r>
          </a:p>
          <a:p>
            <a:endParaRPr lang="en-US" sz="1400" b="1" dirty="0"/>
          </a:p>
          <a:p>
            <a:r>
              <a:rPr lang="en-US" sz="1400" b="1" dirty="0"/>
              <a:t>Fly By Jing</a:t>
            </a:r>
          </a:p>
          <a:p>
            <a:pPr marL="285750" indent="-285750">
              <a:buFont typeface="Arial" panose="020B0604020202020204" pitchFamily="34" charset="0"/>
              <a:buChar char="•"/>
            </a:pPr>
            <a:r>
              <a:rPr lang="en-US" sz="1400" dirty="0"/>
              <a:t>Sichuan-inspired, small batch</a:t>
            </a:r>
          </a:p>
          <a:p>
            <a:pPr marL="285750" indent="-285750">
              <a:buFont typeface="Arial" panose="020B0604020202020204" pitchFamily="34" charset="0"/>
              <a:buChar char="•"/>
            </a:pPr>
            <a:r>
              <a:rPr lang="en-US" sz="1400" dirty="0"/>
              <a:t>Features all natural ingredients</a:t>
            </a:r>
          </a:p>
          <a:p>
            <a:pPr marL="285750" indent="-285750">
              <a:buFont typeface="Arial" panose="020B0604020202020204" pitchFamily="34" charset="0"/>
              <a:buChar char="•"/>
            </a:pPr>
            <a:r>
              <a:rPr lang="en-US" sz="1400" dirty="0"/>
              <a:t>Known for a balance of heat, numbing, and umami</a:t>
            </a:r>
          </a:p>
          <a:p>
            <a:endParaRPr lang="en-US" sz="1400" dirty="0"/>
          </a:p>
          <a:p>
            <a:r>
              <a:rPr lang="en-US" sz="1400" b="1" dirty="0"/>
              <a:t>Momofuku Chili Crunch</a:t>
            </a:r>
          </a:p>
          <a:p>
            <a:pPr marL="285750" indent="-285750">
              <a:buFont typeface="Arial" panose="020B0604020202020204" pitchFamily="34" charset="0"/>
              <a:buChar char="•"/>
            </a:pPr>
            <a:r>
              <a:rPr lang="en-US" sz="1400" dirty="0"/>
              <a:t>Created by Chef David Chang</a:t>
            </a:r>
          </a:p>
          <a:p>
            <a:pPr marL="285750" indent="-285750">
              <a:buFont typeface="Arial" panose="020B0604020202020204" pitchFamily="34" charset="0"/>
              <a:buChar char="•"/>
            </a:pPr>
            <a:r>
              <a:rPr lang="en-US" sz="1400" dirty="0"/>
              <a:t>Uses chili flakes, garlic, shallots, sesame, and seaweed</a:t>
            </a:r>
          </a:p>
          <a:p>
            <a:pPr marL="285750" indent="-285750">
              <a:buFont typeface="Arial" panose="020B0604020202020204" pitchFamily="34" charset="0"/>
              <a:buChar char="•"/>
            </a:pPr>
            <a:r>
              <a:rPr lang="en-US" sz="1400" dirty="0"/>
              <a:t>Several variations including black truffle and hot honey</a:t>
            </a:r>
          </a:p>
          <a:p>
            <a:endParaRPr lang="en-US" sz="1400" dirty="0"/>
          </a:p>
          <a:p>
            <a:r>
              <a:rPr lang="en-US" sz="1400" b="1" dirty="0"/>
              <a:t>Boon Sauce</a:t>
            </a:r>
          </a:p>
          <a:p>
            <a:pPr marL="285750" indent="-285750">
              <a:buFont typeface="Arial" panose="020B0604020202020204" pitchFamily="34" charset="0"/>
              <a:buChar char="•"/>
            </a:pPr>
            <a:r>
              <a:rPr lang="en-US" sz="1400" dirty="0"/>
              <a:t>LA-based chili crisp with Southeast Asian influence</a:t>
            </a:r>
          </a:p>
          <a:p>
            <a:pPr marL="285750" indent="-285750">
              <a:buFont typeface="Arial" panose="020B0604020202020204" pitchFamily="34" charset="0"/>
              <a:buChar char="•"/>
            </a:pPr>
            <a:r>
              <a:rPr lang="en-US" sz="1400" dirty="0"/>
              <a:t>Garlic-heavy, slightly sweet, and a rich, smoky flavor</a:t>
            </a:r>
          </a:p>
          <a:p>
            <a:endParaRPr lang="en-US" sz="1400" dirty="0"/>
          </a:p>
          <a:p>
            <a:r>
              <a:rPr lang="en-US" sz="1400" b="1" dirty="0"/>
              <a:t>Zhong Sauce</a:t>
            </a:r>
          </a:p>
          <a:p>
            <a:pPr marL="285750" indent="-285750">
              <a:buFont typeface="Arial" panose="020B0604020202020204" pitchFamily="34" charset="0"/>
              <a:buChar char="•"/>
            </a:pPr>
            <a:r>
              <a:rPr lang="en-US" sz="1400" dirty="0"/>
              <a:t>Sweet, savory, and slightly spicy dipping sauce</a:t>
            </a:r>
          </a:p>
          <a:p>
            <a:pPr marL="285750" indent="-285750">
              <a:buFont typeface="Arial" panose="020B0604020202020204" pitchFamily="34" charset="0"/>
              <a:buChar char="•"/>
            </a:pPr>
            <a:r>
              <a:rPr lang="en-US" sz="1400" dirty="0"/>
              <a:t>Chili oil-based but thicker and richer</a:t>
            </a:r>
          </a:p>
        </p:txBody>
      </p:sp>
    </p:spTree>
    <p:extLst>
      <p:ext uri="{BB962C8B-B14F-4D97-AF65-F5344CB8AC3E}">
        <p14:creationId xmlns:p14="http://schemas.microsoft.com/office/powerpoint/2010/main" val="32281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barn(inVertical)">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barn(inVertical)">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barn(inVertical)">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barn(inVertical)">
                                      <p:cBhvr>
                                        <p:cTn id="52" dur="500"/>
                                        <p:tgtEl>
                                          <p:spTgt spid="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
                                            <p:txEl>
                                              <p:pRg st="12" end="12"/>
                                            </p:txEl>
                                          </p:spTgt>
                                        </p:tgtEl>
                                        <p:attrNameLst>
                                          <p:attrName>style.visibility</p:attrName>
                                        </p:attrNameLst>
                                      </p:cBhvr>
                                      <p:to>
                                        <p:strVal val="visible"/>
                                      </p:to>
                                    </p:set>
                                    <p:animEffect transition="in" filter="barn(inVertical)">
                                      <p:cBhvr>
                                        <p:cTn id="57" dur="500"/>
                                        <p:tgtEl>
                                          <p:spTgt spid="7">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7">
                                            <p:txEl>
                                              <p:pRg st="13" end="13"/>
                                            </p:txEl>
                                          </p:spTgt>
                                        </p:tgtEl>
                                        <p:attrNameLst>
                                          <p:attrName>style.visibility</p:attrName>
                                        </p:attrNameLst>
                                      </p:cBhvr>
                                      <p:to>
                                        <p:strVal val="visible"/>
                                      </p:to>
                                    </p:set>
                                    <p:animEffect transition="in" filter="barn(inVertical)">
                                      <p:cBhvr>
                                        <p:cTn id="62" dur="500"/>
                                        <p:tgtEl>
                                          <p:spTgt spid="7">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7">
                                            <p:txEl>
                                              <p:pRg st="14" end="14"/>
                                            </p:txEl>
                                          </p:spTgt>
                                        </p:tgtEl>
                                        <p:attrNameLst>
                                          <p:attrName>style.visibility</p:attrName>
                                        </p:attrNameLst>
                                      </p:cBhvr>
                                      <p:to>
                                        <p:strVal val="visible"/>
                                      </p:to>
                                    </p:set>
                                    <p:animEffect transition="in" filter="barn(inVertical)">
                                      <p:cBhvr>
                                        <p:cTn id="67" dur="500"/>
                                        <p:tgtEl>
                                          <p:spTgt spid="7">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
                                            <p:txEl>
                                              <p:pRg st="15" end="15"/>
                                            </p:txEl>
                                          </p:spTgt>
                                        </p:tgtEl>
                                        <p:attrNameLst>
                                          <p:attrName>style.visibility</p:attrName>
                                        </p:attrNameLst>
                                      </p:cBhvr>
                                      <p:to>
                                        <p:strVal val="visible"/>
                                      </p:to>
                                    </p:set>
                                    <p:animEffect transition="in" filter="barn(inVertical)">
                                      <p:cBhvr>
                                        <p:cTn id="72" dur="500"/>
                                        <p:tgtEl>
                                          <p:spTgt spid="7">
                                            <p:txEl>
                                              <p:pRg st="15" end="1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7">
                                            <p:txEl>
                                              <p:pRg st="17" end="17"/>
                                            </p:txEl>
                                          </p:spTgt>
                                        </p:tgtEl>
                                        <p:attrNameLst>
                                          <p:attrName>style.visibility</p:attrName>
                                        </p:attrNameLst>
                                      </p:cBhvr>
                                      <p:to>
                                        <p:strVal val="visible"/>
                                      </p:to>
                                    </p:set>
                                    <p:animEffect transition="in" filter="barn(inVertical)">
                                      <p:cBhvr>
                                        <p:cTn id="77" dur="500"/>
                                        <p:tgtEl>
                                          <p:spTgt spid="7">
                                            <p:txEl>
                                              <p:pRg st="17" end="1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7">
                                            <p:txEl>
                                              <p:pRg st="18" end="18"/>
                                            </p:txEl>
                                          </p:spTgt>
                                        </p:tgtEl>
                                        <p:attrNameLst>
                                          <p:attrName>style.visibility</p:attrName>
                                        </p:attrNameLst>
                                      </p:cBhvr>
                                      <p:to>
                                        <p:strVal val="visible"/>
                                      </p:to>
                                    </p:set>
                                    <p:animEffect transition="in" filter="barn(inVertical)">
                                      <p:cBhvr>
                                        <p:cTn id="82" dur="500"/>
                                        <p:tgtEl>
                                          <p:spTgt spid="7">
                                            <p:txEl>
                                              <p:pRg st="18" end="1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7">
                                            <p:txEl>
                                              <p:pRg st="19" end="19"/>
                                            </p:txEl>
                                          </p:spTgt>
                                        </p:tgtEl>
                                        <p:attrNameLst>
                                          <p:attrName>style.visibility</p:attrName>
                                        </p:attrNameLst>
                                      </p:cBhvr>
                                      <p:to>
                                        <p:strVal val="visible"/>
                                      </p:to>
                                    </p:set>
                                    <p:animEffect transition="in" filter="barn(inVertical)">
                                      <p:cBhvr>
                                        <p:cTn id="87" dur="500"/>
                                        <p:tgtEl>
                                          <p:spTgt spid="7">
                                            <p:txEl>
                                              <p:pRg st="19" end="1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5">
                                            <p:txEl>
                                              <p:pRg st="0" end="0"/>
                                            </p:txEl>
                                          </p:spTgt>
                                        </p:tgtEl>
                                        <p:attrNameLst>
                                          <p:attrName>style.visibility</p:attrName>
                                        </p:attrNameLst>
                                      </p:cBhvr>
                                      <p:to>
                                        <p:strVal val="visible"/>
                                      </p:to>
                                    </p:set>
                                    <p:animEffect transition="in" filter="barn(inVertical)">
                                      <p:cBhvr>
                                        <p:cTn id="92" dur="500"/>
                                        <p:tgtEl>
                                          <p:spTgt spid="15">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15">
                                            <p:txEl>
                                              <p:pRg st="2" end="2"/>
                                            </p:txEl>
                                          </p:spTgt>
                                        </p:tgtEl>
                                        <p:attrNameLst>
                                          <p:attrName>style.visibility</p:attrName>
                                        </p:attrNameLst>
                                      </p:cBhvr>
                                      <p:to>
                                        <p:strVal val="visible"/>
                                      </p:to>
                                    </p:set>
                                    <p:animEffect transition="in" filter="barn(inVertical)">
                                      <p:cBhvr>
                                        <p:cTn id="97" dur="500"/>
                                        <p:tgtEl>
                                          <p:spTgt spid="15">
                                            <p:txEl>
                                              <p:pRg st="2" end="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15">
                                            <p:txEl>
                                              <p:pRg st="3" end="3"/>
                                            </p:txEl>
                                          </p:spTgt>
                                        </p:tgtEl>
                                        <p:attrNameLst>
                                          <p:attrName>style.visibility</p:attrName>
                                        </p:attrNameLst>
                                      </p:cBhvr>
                                      <p:to>
                                        <p:strVal val="visible"/>
                                      </p:to>
                                    </p:set>
                                    <p:animEffect transition="in" filter="barn(inVertical)">
                                      <p:cBhvr>
                                        <p:cTn id="102" dur="500"/>
                                        <p:tgtEl>
                                          <p:spTgt spid="15">
                                            <p:txEl>
                                              <p:pRg st="3" end="3"/>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15">
                                            <p:txEl>
                                              <p:pRg st="4" end="4"/>
                                            </p:txEl>
                                          </p:spTgt>
                                        </p:tgtEl>
                                        <p:attrNameLst>
                                          <p:attrName>style.visibility</p:attrName>
                                        </p:attrNameLst>
                                      </p:cBhvr>
                                      <p:to>
                                        <p:strVal val="visible"/>
                                      </p:to>
                                    </p:set>
                                    <p:animEffect transition="in" filter="barn(inVertical)">
                                      <p:cBhvr>
                                        <p:cTn id="107" dur="500"/>
                                        <p:tgtEl>
                                          <p:spTgt spid="15">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15">
                                            <p:txEl>
                                              <p:pRg st="5" end="5"/>
                                            </p:txEl>
                                          </p:spTgt>
                                        </p:tgtEl>
                                        <p:attrNameLst>
                                          <p:attrName>style.visibility</p:attrName>
                                        </p:attrNameLst>
                                      </p:cBhvr>
                                      <p:to>
                                        <p:strVal val="visible"/>
                                      </p:to>
                                    </p:set>
                                    <p:animEffect transition="in" filter="barn(inVertical)">
                                      <p:cBhvr>
                                        <p:cTn id="112" dur="500"/>
                                        <p:tgtEl>
                                          <p:spTgt spid="15">
                                            <p:txEl>
                                              <p:pRg st="5" end="5"/>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15">
                                            <p:txEl>
                                              <p:pRg st="7" end="7"/>
                                            </p:txEl>
                                          </p:spTgt>
                                        </p:tgtEl>
                                        <p:attrNameLst>
                                          <p:attrName>style.visibility</p:attrName>
                                        </p:attrNameLst>
                                      </p:cBhvr>
                                      <p:to>
                                        <p:strVal val="visible"/>
                                      </p:to>
                                    </p:set>
                                    <p:animEffect transition="in" filter="barn(inVertical)">
                                      <p:cBhvr>
                                        <p:cTn id="117" dur="500"/>
                                        <p:tgtEl>
                                          <p:spTgt spid="15">
                                            <p:txEl>
                                              <p:pRg st="7" end="7"/>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15">
                                            <p:txEl>
                                              <p:pRg st="8" end="8"/>
                                            </p:txEl>
                                          </p:spTgt>
                                        </p:tgtEl>
                                        <p:attrNameLst>
                                          <p:attrName>style.visibility</p:attrName>
                                        </p:attrNameLst>
                                      </p:cBhvr>
                                      <p:to>
                                        <p:strVal val="visible"/>
                                      </p:to>
                                    </p:set>
                                    <p:animEffect transition="in" filter="barn(inVertical)">
                                      <p:cBhvr>
                                        <p:cTn id="122" dur="500"/>
                                        <p:tgtEl>
                                          <p:spTgt spid="15">
                                            <p:txEl>
                                              <p:pRg st="8" end="8"/>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nodeType="clickEffect">
                                  <p:stCondLst>
                                    <p:cond delay="0"/>
                                  </p:stCondLst>
                                  <p:childTnLst>
                                    <p:set>
                                      <p:cBhvr>
                                        <p:cTn id="126" dur="1" fill="hold">
                                          <p:stCondLst>
                                            <p:cond delay="0"/>
                                          </p:stCondLst>
                                        </p:cTn>
                                        <p:tgtEl>
                                          <p:spTgt spid="15">
                                            <p:txEl>
                                              <p:pRg st="9" end="9"/>
                                            </p:txEl>
                                          </p:spTgt>
                                        </p:tgtEl>
                                        <p:attrNameLst>
                                          <p:attrName>style.visibility</p:attrName>
                                        </p:attrNameLst>
                                      </p:cBhvr>
                                      <p:to>
                                        <p:strVal val="visible"/>
                                      </p:to>
                                    </p:set>
                                    <p:animEffect transition="in" filter="barn(inVertical)">
                                      <p:cBhvr>
                                        <p:cTn id="127" dur="500"/>
                                        <p:tgtEl>
                                          <p:spTgt spid="15">
                                            <p:txEl>
                                              <p:pRg st="9" end="9"/>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nodeType="clickEffect">
                                  <p:stCondLst>
                                    <p:cond delay="0"/>
                                  </p:stCondLst>
                                  <p:childTnLst>
                                    <p:set>
                                      <p:cBhvr>
                                        <p:cTn id="131" dur="1" fill="hold">
                                          <p:stCondLst>
                                            <p:cond delay="0"/>
                                          </p:stCondLst>
                                        </p:cTn>
                                        <p:tgtEl>
                                          <p:spTgt spid="15">
                                            <p:txEl>
                                              <p:pRg st="10" end="10"/>
                                            </p:txEl>
                                          </p:spTgt>
                                        </p:tgtEl>
                                        <p:attrNameLst>
                                          <p:attrName>style.visibility</p:attrName>
                                        </p:attrNameLst>
                                      </p:cBhvr>
                                      <p:to>
                                        <p:strVal val="visible"/>
                                      </p:to>
                                    </p:set>
                                    <p:animEffect transition="in" filter="barn(inVertical)">
                                      <p:cBhvr>
                                        <p:cTn id="132" dur="500"/>
                                        <p:tgtEl>
                                          <p:spTgt spid="15">
                                            <p:txEl>
                                              <p:pRg st="10" end="10"/>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nodeType="clickEffect">
                                  <p:stCondLst>
                                    <p:cond delay="0"/>
                                  </p:stCondLst>
                                  <p:childTnLst>
                                    <p:set>
                                      <p:cBhvr>
                                        <p:cTn id="136" dur="1" fill="hold">
                                          <p:stCondLst>
                                            <p:cond delay="0"/>
                                          </p:stCondLst>
                                        </p:cTn>
                                        <p:tgtEl>
                                          <p:spTgt spid="15">
                                            <p:txEl>
                                              <p:pRg st="12" end="12"/>
                                            </p:txEl>
                                          </p:spTgt>
                                        </p:tgtEl>
                                        <p:attrNameLst>
                                          <p:attrName>style.visibility</p:attrName>
                                        </p:attrNameLst>
                                      </p:cBhvr>
                                      <p:to>
                                        <p:strVal val="visible"/>
                                      </p:to>
                                    </p:set>
                                    <p:animEffect transition="in" filter="barn(inVertical)">
                                      <p:cBhvr>
                                        <p:cTn id="137" dur="500"/>
                                        <p:tgtEl>
                                          <p:spTgt spid="15">
                                            <p:txEl>
                                              <p:pRg st="12" end="12"/>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nodeType="clickEffect">
                                  <p:stCondLst>
                                    <p:cond delay="0"/>
                                  </p:stCondLst>
                                  <p:childTnLst>
                                    <p:set>
                                      <p:cBhvr>
                                        <p:cTn id="141" dur="1" fill="hold">
                                          <p:stCondLst>
                                            <p:cond delay="0"/>
                                          </p:stCondLst>
                                        </p:cTn>
                                        <p:tgtEl>
                                          <p:spTgt spid="15">
                                            <p:txEl>
                                              <p:pRg st="13" end="13"/>
                                            </p:txEl>
                                          </p:spTgt>
                                        </p:tgtEl>
                                        <p:attrNameLst>
                                          <p:attrName>style.visibility</p:attrName>
                                        </p:attrNameLst>
                                      </p:cBhvr>
                                      <p:to>
                                        <p:strVal val="visible"/>
                                      </p:to>
                                    </p:set>
                                    <p:animEffect transition="in" filter="barn(inVertical)">
                                      <p:cBhvr>
                                        <p:cTn id="142" dur="500"/>
                                        <p:tgtEl>
                                          <p:spTgt spid="15">
                                            <p:txEl>
                                              <p:pRg st="13" end="13"/>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nodeType="clickEffect">
                                  <p:stCondLst>
                                    <p:cond delay="0"/>
                                  </p:stCondLst>
                                  <p:childTnLst>
                                    <p:set>
                                      <p:cBhvr>
                                        <p:cTn id="146" dur="1" fill="hold">
                                          <p:stCondLst>
                                            <p:cond delay="0"/>
                                          </p:stCondLst>
                                        </p:cTn>
                                        <p:tgtEl>
                                          <p:spTgt spid="15">
                                            <p:txEl>
                                              <p:pRg st="14" end="14"/>
                                            </p:txEl>
                                          </p:spTgt>
                                        </p:tgtEl>
                                        <p:attrNameLst>
                                          <p:attrName>style.visibility</p:attrName>
                                        </p:attrNameLst>
                                      </p:cBhvr>
                                      <p:to>
                                        <p:strVal val="visible"/>
                                      </p:to>
                                    </p:set>
                                    <p:animEffect transition="in" filter="barn(inVertical)">
                                      <p:cBhvr>
                                        <p:cTn id="147" dur="500"/>
                                        <p:tgtEl>
                                          <p:spTgt spid="15">
                                            <p:txEl>
                                              <p:pRg st="14" end="14"/>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16" presetClass="entr" presetSubtype="21" fill="hold" nodeType="clickEffect">
                                  <p:stCondLst>
                                    <p:cond delay="0"/>
                                  </p:stCondLst>
                                  <p:childTnLst>
                                    <p:set>
                                      <p:cBhvr>
                                        <p:cTn id="151" dur="1" fill="hold">
                                          <p:stCondLst>
                                            <p:cond delay="0"/>
                                          </p:stCondLst>
                                        </p:cTn>
                                        <p:tgtEl>
                                          <p:spTgt spid="15">
                                            <p:txEl>
                                              <p:pRg st="16" end="16"/>
                                            </p:txEl>
                                          </p:spTgt>
                                        </p:tgtEl>
                                        <p:attrNameLst>
                                          <p:attrName>style.visibility</p:attrName>
                                        </p:attrNameLst>
                                      </p:cBhvr>
                                      <p:to>
                                        <p:strVal val="visible"/>
                                      </p:to>
                                    </p:set>
                                    <p:animEffect transition="in" filter="barn(inVertical)">
                                      <p:cBhvr>
                                        <p:cTn id="152" dur="500"/>
                                        <p:tgtEl>
                                          <p:spTgt spid="15">
                                            <p:txEl>
                                              <p:pRg st="16" end="16"/>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16" presetClass="entr" presetSubtype="21" fill="hold" nodeType="clickEffect">
                                  <p:stCondLst>
                                    <p:cond delay="0"/>
                                  </p:stCondLst>
                                  <p:childTnLst>
                                    <p:set>
                                      <p:cBhvr>
                                        <p:cTn id="156" dur="1" fill="hold">
                                          <p:stCondLst>
                                            <p:cond delay="0"/>
                                          </p:stCondLst>
                                        </p:cTn>
                                        <p:tgtEl>
                                          <p:spTgt spid="15">
                                            <p:txEl>
                                              <p:pRg st="17" end="17"/>
                                            </p:txEl>
                                          </p:spTgt>
                                        </p:tgtEl>
                                        <p:attrNameLst>
                                          <p:attrName>style.visibility</p:attrName>
                                        </p:attrNameLst>
                                      </p:cBhvr>
                                      <p:to>
                                        <p:strVal val="visible"/>
                                      </p:to>
                                    </p:set>
                                    <p:animEffect transition="in" filter="barn(inVertical)">
                                      <p:cBhvr>
                                        <p:cTn id="157" dur="500"/>
                                        <p:tgtEl>
                                          <p:spTgt spid="15">
                                            <p:txEl>
                                              <p:pRg st="17" end="17"/>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16" presetClass="entr" presetSubtype="21" fill="hold" nodeType="clickEffect">
                                  <p:stCondLst>
                                    <p:cond delay="0"/>
                                  </p:stCondLst>
                                  <p:childTnLst>
                                    <p:set>
                                      <p:cBhvr>
                                        <p:cTn id="161" dur="1" fill="hold">
                                          <p:stCondLst>
                                            <p:cond delay="0"/>
                                          </p:stCondLst>
                                        </p:cTn>
                                        <p:tgtEl>
                                          <p:spTgt spid="15">
                                            <p:txEl>
                                              <p:pRg st="18" end="18"/>
                                            </p:txEl>
                                          </p:spTgt>
                                        </p:tgtEl>
                                        <p:attrNameLst>
                                          <p:attrName>style.visibility</p:attrName>
                                        </p:attrNameLst>
                                      </p:cBhvr>
                                      <p:to>
                                        <p:strVal val="visible"/>
                                      </p:to>
                                    </p:set>
                                    <p:animEffect transition="in" filter="barn(inVertical)">
                                      <p:cBhvr>
                                        <p:cTn id="162" dur="500"/>
                                        <p:tgtEl>
                                          <p:spTgt spid="1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59568"/>
            <a:ext cx="8628653" cy="707886"/>
          </a:xfrm>
          <a:prstGeom prst="rect">
            <a:avLst/>
          </a:prstGeom>
          <a:noFill/>
        </p:spPr>
        <p:txBody>
          <a:bodyPr wrap="square" rtlCol="0">
            <a:spAutoFit/>
          </a:bodyPr>
          <a:lstStyle/>
          <a:p>
            <a:pPr algn="ctr"/>
            <a:r>
              <a:rPr lang="en-US" sz="4000" b="1" dirty="0"/>
              <a:t>SELECTING AND STORING</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1108F08A-3D7D-D940-BA01-5DF951E90935}"/>
              </a:ext>
            </a:extLst>
          </p:cNvPr>
          <p:cNvSpPr txBox="1"/>
          <p:nvPr/>
        </p:nvSpPr>
        <p:spPr>
          <a:xfrm>
            <a:off x="3353273" y="644758"/>
            <a:ext cx="8838727" cy="5493812"/>
          </a:xfrm>
          <a:prstGeom prst="rect">
            <a:avLst/>
          </a:prstGeom>
          <a:noFill/>
        </p:spPr>
        <p:txBody>
          <a:bodyPr wrap="square" rtlCol="0">
            <a:spAutoFit/>
          </a:bodyPr>
          <a:lstStyle/>
          <a:p>
            <a:r>
              <a:rPr lang="en-US" sz="1300" b="1" i="0" dirty="0">
                <a:effectLst/>
              </a:rPr>
              <a:t>Selecting Chili Crisp:</a:t>
            </a:r>
          </a:p>
          <a:p>
            <a:endParaRPr lang="en-US" sz="1300" dirty="0"/>
          </a:p>
          <a:p>
            <a:pPr marL="285750" indent="-285750">
              <a:buFont typeface="Arial" panose="020B0604020202020204" pitchFamily="34" charset="0"/>
              <a:buChar char="•"/>
            </a:pPr>
            <a:r>
              <a:rPr lang="en-US" sz="1300" b="1" i="0" dirty="0">
                <a:effectLst/>
              </a:rPr>
              <a:t>Flavor Profile</a:t>
            </a:r>
          </a:p>
          <a:p>
            <a:pPr marL="742950" lvl="1" indent="-285750">
              <a:buFont typeface="Arial" panose="020B0604020202020204" pitchFamily="34" charset="0"/>
              <a:buChar char="•"/>
            </a:pPr>
            <a:r>
              <a:rPr lang="en-US" sz="1300" b="1" dirty="0"/>
              <a:t>Spicy vs. Mild: </a:t>
            </a:r>
            <a:r>
              <a:rPr lang="en-US" sz="1300" dirty="0"/>
              <a:t>Some varieties bring intense heat while others are milder and more aromatic</a:t>
            </a:r>
          </a:p>
          <a:p>
            <a:pPr marL="742950" lvl="1" indent="-285750">
              <a:buFont typeface="Arial" panose="020B0604020202020204" pitchFamily="34" charset="0"/>
              <a:buChar char="•"/>
            </a:pPr>
            <a:r>
              <a:rPr lang="en-US" sz="1300" b="1" i="0" dirty="0">
                <a:effectLst/>
              </a:rPr>
              <a:t>Umami Depth: </a:t>
            </a:r>
            <a:r>
              <a:rPr lang="en-US" sz="1300" dirty="0"/>
              <a:t>Look for versions with fermented soybeans, mushrooms, or seaweed for savory complexity</a:t>
            </a:r>
          </a:p>
          <a:p>
            <a:pPr marL="742950" lvl="1" indent="-285750">
              <a:buFont typeface="Arial" panose="020B0604020202020204" pitchFamily="34" charset="0"/>
              <a:buChar char="•"/>
            </a:pPr>
            <a:r>
              <a:rPr lang="en-US" sz="1300" b="1" dirty="0"/>
              <a:t>Sweet or Smoky</a:t>
            </a:r>
            <a:r>
              <a:rPr lang="en-US" sz="1300" dirty="0"/>
              <a:t>: Mexican-style salsa macha or versions with added sugar or smoked chilies may have a sweeter or smokier character</a:t>
            </a:r>
            <a:endParaRPr lang="en-US" sz="1300" b="0" i="0" dirty="0">
              <a:effectLst/>
            </a:endParaRPr>
          </a:p>
          <a:p>
            <a:pPr marL="285750" indent="-285750">
              <a:buFont typeface="Arial" panose="020B0604020202020204" pitchFamily="34" charset="0"/>
              <a:buChar char="•"/>
            </a:pPr>
            <a:r>
              <a:rPr lang="en-US" sz="1300" b="1" dirty="0"/>
              <a:t>Texture</a:t>
            </a:r>
          </a:p>
          <a:p>
            <a:pPr marL="742950" lvl="1" indent="-285750">
              <a:buFont typeface="Arial" panose="020B0604020202020204" pitchFamily="34" charset="0"/>
              <a:buChar char="•"/>
            </a:pPr>
            <a:r>
              <a:rPr lang="en-US" sz="1300" dirty="0"/>
              <a:t>Chunky variations contain generous pieces of garlic, shallots, or peanuts</a:t>
            </a:r>
          </a:p>
          <a:p>
            <a:pPr marL="742950" lvl="1" indent="-285750">
              <a:buFont typeface="Arial" panose="020B0604020202020204" pitchFamily="34" charset="0"/>
              <a:buChar char="•"/>
            </a:pPr>
            <a:r>
              <a:rPr lang="en-US" sz="1300" dirty="0"/>
              <a:t>Finer blends may be more oil-based with fewer crunchy bits</a:t>
            </a:r>
          </a:p>
          <a:p>
            <a:pPr marL="285750" indent="-285750">
              <a:buFont typeface="Arial" panose="020B0604020202020204" pitchFamily="34" charset="0"/>
              <a:buChar char="•"/>
            </a:pPr>
            <a:r>
              <a:rPr lang="en-US" sz="1300" b="1" dirty="0"/>
              <a:t>Dietary Considerations</a:t>
            </a:r>
          </a:p>
          <a:p>
            <a:pPr marL="742950" lvl="1" indent="-285750">
              <a:buFont typeface="Arial" panose="020B0604020202020204" pitchFamily="34" charset="0"/>
              <a:buChar char="•"/>
            </a:pPr>
            <a:r>
              <a:rPr lang="en-US" sz="1300" b="1" dirty="0"/>
              <a:t>Vegan or Vegetarian: </a:t>
            </a:r>
            <a:r>
              <a:rPr lang="en-US" sz="1300" dirty="0"/>
              <a:t>Some chili crisps include dried shrimp or fish sauce but others are entirely plant-based</a:t>
            </a:r>
          </a:p>
          <a:p>
            <a:pPr marL="742950" lvl="1" indent="-285750">
              <a:buFont typeface="Arial" panose="020B0604020202020204" pitchFamily="34" charset="0"/>
              <a:buChar char="•"/>
            </a:pPr>
            <a:r>
              <a:rPr lang="en-US" sz="1300" b="1" dirty="0"/>
              <a:t>Low Sodium/Oil: </a:t>
            </a:r>
            <a:r>
              <a:rPr lang="en-US" sz="1300" dirty="0"/>
              <a:t>Options may be available for those watching their intake</a:t>
            </a:r>
          </a:p>
          <a:p>
            <a:pPr marL="285750" indent="-285750">
              <a:buFont typeface="Arial" panose="020B0604020202020204" pitchFamily="34" charset="0"/>
              <a:buChar char="•"/>
            </a:pPr>
            <a:r>
              <a:rPr lang="en-US" sz="1300" b="1" dirty="0"/>
              <a:t>Usage Intent: </a:t>
            </a:r>
          </a:p>
          <a:p>
            <a:pPr marL="742950" lvl="1" indent="-285750">
              <a:buFont typeface="Arial" panose="020B0604020202020204" pitchFamily="34" charset="0"/>
              <a:buChar char="•"/>
            </a:pPr>
            <a:r>
              <a:rPr lang="en-US" sz="1300" dirty="0"/>
              <a:t>For versatile, everyday use, go with a classic and select variations with unusual ingredients like black truffle for special pairings</a:t>
            </a:r>
          </a:p>
          <a:p>
            <a:pPr marL="285750" indent="-285750">
              <a:buFont typeface="Arial" panose="020B0604020202020204" pitchFamily="34" charset="0"/>
              <a:buChar char="•"/>
            </a:pPr>
            <a:r>
              <a:rPr lang="en-US" sz="1300" b="1" dirty="0"/>
              <a:t>Packaging &amp; Quality:</a:t>
            </a:r>
          </a:p>
          <a:p>
            <a:pPr marL="742950" lvl="1" indent="-285750">
              <a:buFont typeface="Arial" panose="020B0604020202020204" pitchFamily="34" charset="0"/>
              <a:buChar char="•"/>
            </a:pPr>
            <a:r>
              <a:rPr lang="en-US" sz="1300" dirty="0"/>
              <a:t>Opt for jars with clear expiration dates and ingredient lists</a:t>
            </a:r>
          </a:p>
          <a:p>
            <a:pPr marL="742950" lvl="1" indent="-285750">
              <a:buFont typeface="Arial" panose="020B0604020202020204" pitchFamily="34" charset="0"/>
              <a:buChar char="•"/>
            </a:pPr>
            <a:r>
              <a:rPr lang="en-US" sz="1300" dirty="0"/>
              <a:t>Small-batch or artisanal products often use better quality oils and spices but may be pricier</a:t>
            </a:r>
          </a:p>
          <a:p>
            <a:pPr lvl="1"/>
            <a:endParaRPr lang="en-US" sz="1300" dirty="0"/>
          </a:p>
          <a:p>
            <a:r>
              <a:rPr lang="en-US" sz="1300" b="1" dirty="0"/>
              <a:t>Storing Chili Crisp:</a:t>
            </a:r>
          </a:p>
          <a:p>
            <a:endParaRPr lang="en-US" sz="1300" dirty="0"/>
          </a:p>
          <a:p>
            <a:pPr marL="285750" indent="-285750">
              <a:buFont typeface="Arial" panose="020B0604020202020204" pitchFamily="34" charset="0"/>
              <a:buChar char="•"/>
            </a:pPr>
            <a:r>
              <a:rPr lang="en-US" sz="1300" b="1" dirty="0"/>
              <a:t>Unopened Jar: </a:t>
            </a:r>
            <a:r>
              <a:rPr lang="en-US" sz="1300" dirty="0"/>
              <a:t>Store in a cool, dark pantry away from direct sunlight and monitor best-by date</a:t>
            </a:r>
          </a:p>
          <a:p>
            <a:pPr marL="285750" indent="-285750">
              <a:buFont typeface="Arial" panose="020B0604020202020204" pitchFamily="34" charset="0"/>
              <a:buChar char="•"/>
            </a:pPr>
            <a:r>
              <a:rPr lang="en-US" sz="1300" b="1" dirty="0"/>
              <a:t>After Opening: </a:t>
            </a:r>
            <a:r>
              <a:rPr lang="en-US" sz="1300" dirty="0"/>
              <a:t>Shelf stable after opening but refrigeration is recommended</a:t>
            </a:r>
          </a:p>
          <a:p>
            <a:pPr marL="285750" indent="-285750">
              <a:buFont typeface="Arial" panose="020B0604020202020204" pitchFamily="34" charset="0"/>
              <a:buChar char="•"/>
            </a:pPr>
            <a:r>
              <a:rPr lang="en-US" sz="1300" b="1" dirty="0"/>
              <a:t>Shelf Life: </a:t>
            </a:r>
            <a:r>
              <a:rPr lang="en-US" sz="1300" dirty="0"/>
              <a:t>In refrigeration it can keep for 6 months to a year but may go rancid or spoil quicker when in warmer climates left at room temperature</a:t>
            </a:r>
          </a:p>
          <a:p>
            <a:pPr marL="285750" indent="-285750">
              <a:buFont typeface="Arial" panose="020B0604020202020204" pitchFamily="34" charset="0"/>
              <a:buChar char="•"/>
            </a:pPr>
            <a:endParaRPr lang="en-US" sz="1300" dirty="0"/>
          </a:p>
        </p:txBody>
      </p:sp>
      <p:sp>
        <p:nvSpPr>
          <p:cNvPr id="6" name="TextBox 5">
            <a:extLst>
              <a:ext uri="{FF2B5EF4-FFF2-40B4-BE49-F238E27FC236}">
                <a16:creationId xmlns:a16="http://schemas.microsoft.com/office/drawing/2014/main" id="{D7565445-1C4C-1AF6-EA7C-4A9F096D4B8A}"/>
              </a:ext>
            </a:extLst>
          </p:cNvPr>
          <p:cNvSpPr txBox="1"/>
          <p:nvPr/>
        </p:nvSpPr>
        <p:spPr>
          <a:xfrm>
            <a:off x="5150069" y="6218080"/>
            <a:ext cx="1138436" cy="369332"/>
          </a:xfrm>
          <a:prstGeom prst="rect">
            <a:avLst/>
          </a:prstGeom>
          <a:noFill/>
        </p:spPr>
        <p:txBody>
          <a:bodyPr wrap="square" rtlCol="0">
            <a:spAutoFit/>
          </a:bodyPr>
          <a:lstStyle/>
          <a:p>
            <a:r>
              <a:rPr lang="en-US" b="1" dirty="0">
                <a:solidFill>
                  <a:schemeClr val="bg1"/>
                </a:solidFill>
              </a:rPr>
              <a:t>JULY 2025</a:t>
            </a:r>
          </a:p>
        </p:txBody>
      </p:sp>
      <p:pic>
        <p:nvPicPr>
          <p:cNvPr id="7" name="Picture 6">
            <a:extLst>
              <a:ext uri="{FF2B5EF4-FFF2-40B4-BE49-F238E27FC236}">
                <a16:creationId xmlns:a16="http://schemas.microsoft.com/office/drawing/2014/main" id="{D55A3D69-4BE2-D24C-CC03-D70869BE125A}"/>
              </a:ext>
            </a:extLst>
          </p:cNvPr>
          <p:cNvPicPr>
            <a:picLocks noChangeAspect="1"/>
          </p:cNvPicPr>
          <p:nvPr/>
        </p:nvPicPr>
        <p:blipFill>
          <a:blip r:embed="rId2">
            <a:extLst>
              <a:ext uri="{28A0092B-C50C-407E-A947-70E740481C1C}">
                <a14:useLocalDpi xmlns:a14="http://schemas.microsoft.com/office/drawing/2010/main" val="0"/>
              </a:ext>
            </a:extLst>
          </a:blip>
          <a:srcRect l="24170" t="198" r="18208" b="-198"/>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E4D740AF-1C3A-9464-B43B-36D633FC2F08}"/>
              </a:ext>
            </a:extLst>
          </p:cNvPr>
          <p:cNvSpPr txBox="1"/>
          <p:nvPr/>
        </p:nvSpPr>
        <p:spPr>
          <a:xfrm>
            <a:off x="10651958" y="6218080"/>
            <a:ext cx="1263236" cy="369332"/>
          </a:xfrm>
          <a:prstGeom prst="rect">
            <a:avLst/>
          </a:prstGeom>
          <a:noFill/>
        </p:spPr>
        <p:txBody>
          <a:bodyPr wrap="square" rtlCol="0">
            <a:spAutoFit/>
          </a:bodyPr>
          <a:lstStyle/>
          <a:p>
            <a:r>
              <a:rPr lang="en-US" b="1" dirty="0">
                <a:solidFill>
                  <a:schemeClr val="bg1"/>
                </a:solidFill>
              </a:rPr>
              <a:t>CHILI CRISP</a:t>
            </a:r>
          </a:p>
        </p:txBody>
      </p:sp>
    </p:spTree>
    <p:extLst>
      <p:ext uri="{BB962C8B-B14F-4D97-AF65-F5344CB8AC3E}">
        <p14:creationId xmlns:p14="http://schemas.microsoft.com/office/powerpoint/2010/main" val="20217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arn(inVertical)">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barn(inVertical)">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barn(inVertical)">
                                      <p:cBhvr>
                                        <p:cTn id="52" dur="5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barn(inVertical)">
                                      <p:cBhvr>
                                        <p:cTn id="57" dur="500"/>
                                        <p:tgtEl>
                                          <p:spTgt spid="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
                                            <p:txEl>
                                              <p:pRg st="12" end="12"/>
                                            </p:txEl>
                                          </p:spTgt>
                                        </p:tgtEl>
                                        <p:attrNameLst>
                                          <p:attrName>style.visibility</p:attrName>
                                        </p:attrNameLst>
                                      </p:cBhvr>
                                      <p:to>
                                        <p:strVal val="visible"/>
                                      </p:to>
                                    </p:set>
                                    <p:animEffect transition="in" filter="barn(inVertical)">
                                      <p:cBhvr>
                                        <p:cTn id="62" dur="500"/>
                                        <p:tgtEl>
                                          <p:spTgt spid="2">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animEffect transition="in" filter="barn(inVertical)">
                                      <p:cBhvr>
                                        <p:cTn id="67" dur="500"/>
                                        <p:tgtEl>
                                          <p:spTgt spid="2">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
                                            <p:txEl>
                                              <p:pRg st="14" end="14"/>
                                            </p:txEl>
                                          </p:spTgt>
                                        </p:tgtEl>
                                        <p:attrNameLst>
                                          <p:attrName>style.visibility</p:attrName>
                                        </p:attrNameLst>
                                      </p:cBhvr>
                                      <p:to>
                                        <p:strVal val="visible"/>
                                      </p:to>
                                    </p:set>
                                    <p:animEffect transition="in" filter="barn(inVertical)">
                                      <p:cBhvr>
                                        <p:cTn id="72" dur="500"/>
                                        <p:tgtEl>
                                          <p:spTgt spid="2">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
                                            <p:txEl>
                                              <p:pRg st="15" end="15"/>
                                            </p:txEl>
                                          </p:spTgt>
                                        </p:tgtEl>
                                        <p:attrNameLst>
                                          <p:attrName>style.visibility</p:attrName>
                                        </p:attrNameLst>
                                      </p:cBhvr>
                                      <p:to>
                                        <p:strVal val="visible"/>
                                      </p:to>
                                    </p:set>
                                    <p:animEffect transition="in" filter="barn(inVertical)">
                                      <p:cBhvr>
                                        <p:cTn id="77" dur="500"/>
                                        <p:tgtEl>
                                          <p:spTgt spid="2">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
                                            <p:txEl>
                                              <p:pRg st="16" end="16"/>
                                            </p:txEl>
                                          </p:spTgt>
                                        </p:tgtEl>
                                        <p:attrNameLst>
                                          <p:attrName>style.visibility</p:attrName>
                                        </p:attrNameLst>
                                      </p:cBhvr>
                                      <p:to>
                                        <p:strVal val="visible"/>
                                      </p:to>
                                    </p:set>
                                    <p:animEffect transition="in" filter="barn(inVertical)">
                                      <p:cBhvr>
                                        <p:cTn id="82" dur="500"/>
                                        <p:tgtEl>
                                          <p:spTgt spid="2">
                                            <p:txEl>
                                              <p:pRg st="16" end="1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
                                            <p:txEl>
                                              <p:pRg st="18" end="18"/>
                                            </p:txEl>
                                          </p:spTgt>
                                        </p:tgtEl>
                                        <p:attrNameLst>
                                          <p:attrName>style.visibility</p:attrName>
                                        </p:attrNameLst>
                                      </p:cBhvr>
                                      <p:to>
                                        <p:strVal val="visible"/>
                                      </p:to>
                                    </p:set>
                                    <p:animEffect transition="in" filter="barn(inVertical)">
                                      <p:cBhvr>
                                        <p:cTn id="87" dur="500"/>
                                        <p:tgtEl>
                                          <p:spTgt spid="2">
                                            <p:txEl>
                                              <p:pRg st="18" end="1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
                                            <p:txEl>
                                              <p:pRg st="20" end="20"/>
                                            </p:txEl>
                                          </p:spTgt>
                                        </p:tgtEl>
                                        <p:attrNameLst>
                                          <p:attrName>style.visibility</p:attrName>
                                        </p:attrNameLst>
                                      </p:cBhvr>
                                      <p:to>
                                        <p:strVal val="visible"/>
                                      </p:to>
                                    </p:set>
                                    <p:animEffect transition="in" filter="barn(inVertical)">
                                      <p:cBhvr>
                                        <p:cTn id="92" dur="500"/>
                                        <p:tgtEl>
                                          <p:spTgt spid="2">
                                            <p:txEl>
                                              <p:pRg st="20" end="2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2">
                                            <p:txEl>
                                              <p:pRg st="21" end="21"/>
                                            </p:txEl>
                                          </p:spTgt>
                                        </p:tgtEl>
                                        <p:attrNameLst>
                                          <p:attrName>style.visibility</p:attrName>
                                        </p:attrNameLst>
                                      </p:cBhvr>
                                      <p:to>
                                        <p:strVal val="visible"/>
                                      </p:to>
                                    </p:set>
                                    <p:animEffect transition="in" filter="barn(inVertical)">
                                      <p:cBhvr>
                                        <p:cTn id="97" dur="500"/>
                                        <p:tgtEl>
                                          <p:spTgt spid="2">
                                            <p:txEl>
                                              <p:pRg st="21" end="2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2">
                                            <p:txEl>
                                              <p:pRg st="22" end="22"/>
                                            </p:txEl>
                                          </p:spTgt>
                                        </p:tgtEl>
                                        <p:attrNameLst>
                                          <p:attrName>style.visibility</p:attrName>
                                        </p:attrNameLst>
                                      </p:cBhvr>
                                      <p:to>
                                        <p:strVal val="visible"/>
                                      </p:to>
                                    </p:set>
                                    <p:animEffect transition="in" filter="barn(inVertical)">
                                      <p:cBhvr>
                                        <p:cTn id="102" dur="500"/>
                                        <p:tgtEl>
                                          <p:spTgt spid="2">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87704"/>
            <a:ext cx="8628653" cy="707886"/>
          </a:xfrm>
          <a:prstGeom prst="rect">
            <a:avLst/>
          </a:prstGeom>
          <a:noFill/>
        </p:spPr>
        <p:txBody>
          <a:bodyPr wrap="square" rtlCol="0">
            <a:spAutoFit/>
          </a:bodyPr>
          <a:lstStyle/>
          <a:p>
            <a:pPr algn="ctr"/>
            <a:r>
              <a:rPr lang="en-US" sz="4000" b="1" dirty="0"/>
              <a:t>CULINARY USES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5" name="TextBox 4">
            <a:extLst>
              <a:ext uri="{FF2B5EF4-FFF2-40B4-BE49-F238E27FC236}">
                <a16:creationId xmlns:a16="http://schemas.microsoft.com/office/drawing/2014/main" id="{382310E1-7559-1BCD-E303-A43C5CEA9EB9}"/>
              </a:ext>
            </a:extLst>
          </p:cNvPr>
          <p:cNvSpPr txBox="1"/>
          <p:nvPr/>
        </p:nvSpPr>
        <p:spPr>
          <a:xfrm>
            <a:off x="5150069" y="6218080"/>
            <a:ext cx="1138436" cy="369332"/>
          </a:xfrm>
          <a:prstGeom prst="rect">
            <a:avLst/>
          </a:prstGeom>
          <a:noFill/>
        </p:spPr>
        <p:txBody>
          <a:bodyPr wrap="square" rtlCol="0">
            <a:spAutoFit/>
          </a:bodyPr>
          <a:lstStyle/>
          <a:p>
            <a:r>
              <a:rPr lang="en-US" b="1" dirty="0">
                <a:solidFill>
                  <a:schemeClr val="bg1"/>
                </a:solidFill>
              </a:rPr>
              <a:t>JULY 2025</a:t>
            </a:r>
          </a:p>
        </p:txBody>
      </p:sp>
      <p:pic>
        <p:nvPicPr>
          <p:cNvPr id="7" name="Picture 6">
            <a:extLst>
              <a:ext uri="{FF2B5EF4-FFF2-40B4-BE49-F238E27FC236}">
                <a16:creationId xmlns:a16="http://schemas.microsoft.com/office/drawing/2014/main" id="{59D32C50-B941-B8B1-6E50-D2EB0952BD66}"/>
              </a:ext>
            </a:extLst>
          </p:cNvPr>
          <p:cNvPicPr>
            <a:picLocks noChangeAspect="1"/>
          </p:cNvPicPr>
          <p:nvPr/>
        </p:nvPicPr>
        <p:blipFill>
          <a:blip r:embed="rId2">
            <a:extLst>
              <a:ext uri="{28A0092B-C50C-407E-A947-70E740481C1C}">
                <a14:useLocalDpi xmlns:a14="http://schemas.microsoft.com/office/drawing/2010/main" val="0"/>
              </a:ext>
            </a:extLst>
          </a:blip>
          <a:srcRect l="24170" t="198" r="18208" b="-198"/>
          <a:stretch/>
        </p:blipFill>
        <p:spPr>
          <a:xfrm>
            <a:off x="512009" y="1988191"/>
            <a:ext cx="2491250" cy="2881617"/>
          </a:xfrm>
          <a:prstGeom prst="rect">
            <a:avLst/>
          </a:prstGeom>
          <a:ln w="76200">
            <a:solidFill>
              <a:schemeClr val="bg1"/>
            </a:solidFill>
          </a:ln>
        </p:spPr>
      </p:pic>
      <p:sp>
        <p:nvSpPr>
          <p:cNvPr id="2" name="TextBox 1">
            <a:extLst>
              <a:ext uri="{FF2B5EF4-FFF2-40B4-BE49-F238E27FC236}">
                <a16:creationId xmlns:a16="http://schemas.microsoft.com/office/drawing/2014/main" id="{DA1022AE-48EB-9C87-83B2-39544FD6638E}"/>
              </a:ext>
            </a:extLst>
          </p:cNvPr>
          <p:cNvSpPr txBox="1"/>
          <p:nvPr/>
        </p:nvSpPr>
        <p:spPr>
          <a:xfrm>
            <a:off x="10651958" y="6218080"/>
            <a:ext cx="1263236" cy="369332"/>
          </a:xfrm>
          <a:prstGeom prst="rect">
            <a:avLst/>
          </a:prstGeom>
          <a:noFill/>
        </p:spPr>
        <p:txBody>
          <a:bodyPr wrap="square" rtlCol="0">
            <a:spAutoFit/>
          </a:bodyPr>
          <a:lstStyle/>
          <a:p>
            <a:r>
              <a:rPr lang="en-US" b="1" dirty="0">
                <a:solidFill>
                  <a:schemeClr val="bg1"/>
                </a:solidFill>
              </a:rPr>
              <a:t>CHILI CRISP</a:t>
            </a:r>
          </a:p>
        </p:txBody>
      </p:sp>
      <p:sp>
        <p:nvSpPr>
          <p:cNvPr id="6" name="TextBox 5">
            <a:extLst>
              <a:ext uri="{FF2B5EF4-FFF2-40B4-BE49-F238E27FC236}">
                <a16:creationId xmlns:a16="http://schemas.microsoft.com/office/drawing/2014/main" id="{B6CCC969-C350-91D0-CAEB-A0A1CD6C9DEE}"/>
              </a:ext>
            </a:extLst>
          </p:cNvPr>
          <p:cNvSpPr txBox="1"/>
          <p:nvPr/>
        </p:nvSpPr>
        <p:spPr>
          <a:xfrm>
            <a:off x="3331029" y="1017480"/>
            <a:ext cx="4299131" cy="4185761"/>
          </a:xfrm>
          <a:prstGeom prst="rect">
            <a:avLst/>
          </a:prstGeom>
          <a:noFill/>
        </p:spPr>
        <p:txBody>
          <a:bodyPr wrap="square" rtlCol="0">
            <a:spAutoFit/>
          </a:bodyPr>
          <a:lstStyle/>
          <a:p>
            <a:r>
              <a:rPr lang="en-US" sz="1400" b="1" dirty="0"/>
              <a:t>Breakfast &amp; Morning</a:t>
            </a:r>
          </a:p>
          <a:p>
            <a:pPr marL="285750" indent="-285750">
              <a:buFont typeface="Arial" panose="020B0604020202020204" pitchFamily="34" charset="0"/>
              <a:buChar char="•"/>
            </a:pPr>
            <a:r>
              <a:rPr lang="en-US" sz="1400" dirty="0"/>
              <a:t>Drizzled over eggs or mixed into egg salad</a:t>
            </a:r>
          </a:p>
          <a:p>
            <a:pPr marL="285750" indent="-285750">
              <a:buFont typeface="Arial" panose="020B0604020202020204" pitchFamily="34" charset="0"/>
              <a:buChar char="•"/>
            </a:pPr>
            <a:r>
              <a:rPr lang="en-US" sz="1400" dirty="0"/>
              <a:t>Spicy compound butter for toast</a:t>
            </a:r>
          </a:p>
          <a:p>
            <a:pPr marL="285750" indent="-285750">
              <a:buFont typeface="Arial" panose="020B0604020202020204" pitchFamily="34" charset="0"/>
              <a:buChar char="•"/>
            </a:pPr>
            <a:r>
              <a:rPr lang="en-US" sz="1400" dirty="0"/>
              <a:t>Breakfast grain bowls with soft-boiled egg</a:t>
            </a:r>
          </a:p>
          <a:p>
            <a:endParaRPr lang="en-US" sz="1400" dirty="0"/>
          </a:p>
          <a:p>
            <a:r>
              <a:rPr lang="en-US" sz="1400" b="1" dirty="0"/>
              <a:t>Snacks &amp; Appetizers</a:t>
            </a:r>
          </a:p>
          <a:p>
            <a:pPr marL="285750" indent="-285750">
              <a:buFont typeface="Arial" panose="020B0604020202020204" pitchFamily="34" charset="0"/>
              <a:buChar char="•"/>
            </a:pPr>
            <a:r>
              <a:rPr lang="en-US" sz="1400" dirty="0"/>
              <a:t>Pair with grilled bread and cheese</a:t>
            </a:r>
          </a:p>
          <a:p>
            <a:pPr marL="285750" indent="-285750">
              <a:buFont typeface="Arial" panose="020B0604020202020204" pitchFamily="34" charset="0"/>
              <a:buChar char="•"/>
            </a:pPr>
            <a:r>
              <a:rPr lang="en-US" sz="1400" dirty="0"/>
              <a:t>Whipped into feta or labneh for mezze</a:t>
            </a:r>
          </a:p>
          <a:p>
            <a:pPr marL="285750" indent="-285750">
              <a:buFont typeface="Arial" panose="020B0604020202020204" pitchFamily="34" charset="0"/>
              <a:buChar char="•"/>
            </a:pPr>
            <a:r>
              <a:rPr lang="en-US" sz="1400" dirty="0"/>
              <a:t>Fold into biscuit or muffin batters</a:t>
            </a:r>
          </a:p>
          <a:p>
            <a:pPr marL="285750" indent="-285750">
              <a:buFont typeface="Arial" panose="020B0604020202020204" pitchFamily="34" charset="0"/>
              <a:buChar char="•"/>
            </a:pPr>
            <a:endParaRPr lang="en-US" sz="1400" dirty="0"/>
          </a:p>
          <a:p>
            <a:r>
              <a:rPr lang="en-US" sz="1400" b="1" dirty="0"/>
              <a:t>Salads &amp; Vegetables</a:t>
            </a:r>
          </a:p>
          <a:p>
            <a:pPr marL="285750" indent="-285750">
              <a:buFont typeface="Arial" panose="020B0604020202020204" pitchFamily="34" charset="0"/>
              <a:buChar char="•"/>
            </a:pPr>
            <a:r>
              <a:rPr lang="en-US" sz="1400" dirty="0"/>
              <a:t>Whisked into vinaigrettes and dressings</a:t>
            </a:r>
          </a:p>
          <a:p>
            <a:pPr marL="285750" indent="-285750">
              <a:buFont typeface="Arial" panose="020B0604020202020204" pitchFamily="34" charset="0"/>
              <a:buChar char="•"/>
            </a:pPr>
            <a:r>
              <a:rPr lang="en-US" sz="1400" dirty="0"/>
              <a:t>Drizzled over charred vegetables</a:t>
            </a:r>
          </a:p>
          <a:p>
            <a:pPr marL="285750" indent="-285750">
              <a:buFont typeface="Arial" panose="020B0604020202020204" pitchFamily="34" charset="0"/>
              <a:buChar char="•"/>
            </a:pPr>
            <a:r>
              <a:rPr lang="en-US" sz="1400" dirty="0"/>
              <a:t>Mixed into pickle brines</a:t>
            </a:r>
          </a:p>
          <a:p>
            <a:pPr marL="285750" indent="-285750">
              <a:buFont typeface="Arial" panose="020B0604020202020204" pitchFamily="34" charset="0"/>
              <a:buChar char="•"/>
            </a:pPr>
            <a:endParaRPr lang="en-US" sz="1400" dirty="0"/>
          </a:p>
          <a:p>
            <a:r>
              <a:rPr lang="en-US" sz="1400" b="1" dirty="0"/>
              <a:t>Noodles &amp; Rice</a:t>
            </a:r>
          </a:p>
          <a:p>
            <a:pPr marL="285750" indent="-285750">
              <a:buFont typeface="Arial" panose="020B0604020202020204" pitchFamily="34" charset="0"/>
              <a:buChar char="•"/>
            </a:pPr>
            <a:r>
              <a:rPr lang="en-US" sz="1400" dirty="0"/>
              <a:t>Use as base for Sichuan-style cold noodle salads</a:t>
            </a:r>
          </a:p>
          <a:p>
            <a:pPr marL="285750" indent="-285750">
              <a:buFont typeface="Arial" panose="020B0604020202020204" pitchFamily="34" charset="0"/>
              <a:buChar char="•"/>
            </a:pPr>
            <a:r>
              <a:rPr lang="en-US" sz="1400" dirty="0"/>
              <a:t>Add crunch and spice to poke bowls</a:t>
            </a:r>
          </a:p>
          <a:p>
            <a:pPr marL="285750" indent="-285750">
              <a:buFont typeface="Arial" panose="020B0604020202020204" pitchFamily="34" charset="0"/>
              <a:buChar char="•"/>
            </a:pPr>
            <a:r>
              <a:rPr lang="en-US" sz="1400" dirty="0"/>
              <a:t>Finish stir-fried greens and proteins</a:t>
            </a:r>
          </a:p>
        </p:txBody>
      </p:sp>
      <p:sp>
        <p:nvSpPr>
          <p:cNvPr id="9" name="TextBox 8">
            <a:extLst>
              <a:ext uri="{FF2B5EF4-FFF2-40B4-BE49-F238E27FC236}">
                <a16:creationId xmlns:a16="http://schemas.microsoft.com/office/drawing/2014/main" id="{2740261D-21FA-9721-27FB-A28296D7C6FF}"/>
              </a:ext>
            </a:extLst>
          </p:cNvPr>
          <p:cNvSpPr txBox="1"/>
          <p:nvPr/>
        </p:nvSpPr>
        <p:spPr>
          <a:xfrm>
            <a:off x="7660551" y="1017480"/>
            <a:ext cx="4440009" cy="4185761"/>
          </a:xfrm>
          <a:prstGeom prst="rect">
            <a:avLst/>
          </a:prstGeom>
          <a:noFill/>
        </p:spPr>
        <p:txBody>
          <a:bodyPr wrap="square" rtlCol="0">
            <a:spAutoFit/>
          </a:bodyPr>
          <a:lstStyle/>
          <a:p>
            <a:r>
              <a:rPr lang="en-US" sz="1400" b="1" dirty="0"/>
              <a:t>Proteins &amp; Mains</a:t>
            </a:r>
          </a:p>
          <a:p>
            <a:pPr marL="285750" indent="-285750">
              <a:buFont typeface="Arial" panose="020B0604020202020204" pitchFamily="34" charset="0"/>
              <a:buChar char="•"/>
            </a:pPr>
            <a:r>
              <a:rPr lang="en-US" sz="1400" dirty="0"/>
              <a:t>Marinade base or finishing oil for beef and chicken</a:t>
            </a:r>
          </a:p>
          <a:p>
            <a:pPr marL="285750" indent="-285750">
              <a:buFont typeface="Arial" panose="020B0604020202020204" pitchFamily="34" charset="0"/>
              <a:buChar char="•"/>
            </a:pPr>
            <a:r>
              <a:rPr lang="en-US" sz="1400" dirty="0"/>
              <a:t>Blend into mayo, aioli, and finishing sauces</a:t>
            </a:r>
          </a:p>
          <a:p>
            <a:pPr marL="285750" indent="-285750">
              <a:buFont typeface="Arial" panose="020B0604020202020204" pitchFamily="34" charset="0"/>
              <a:buChar char="•"/>
            </a:pPr>
            <a:r>
              <a:rPr lang="en-US" sz="1400" dirty="0"/>
              <a:t>Marinate tofu for bowls and skewers</a:t>
            </a:r>
          </a:p>
          <a:p>
            <a:pPr marL="285750" indent="-285750">
              <a:buFont typeface="Arial" panose="020B0604020202020204" pitchFamily="34" charset="0"/>
              <a:buChar char="•"/>
            </a:pPr>
            <a:endParaRPr lang="en-US" sz="1400" dirty="0"/>
          </a:p>
          <a:p>
            <a:r>
              <a:rPr lang="en-US" sz="1400" b="1" dirty="0"/>
              <a:t>Baked Goods &amp; Carbs</a:t>
            </a:r>
          </a:p>
          <a:p>
            <a:pPr marL="285750" indent="-285750">
              <a:buFont typeface="Arial" panose="020B0604020202020204" pitchFamily="34" charset="0"/>
              <a:buChar char="•"/>
            </a:pPr>
            <a:r>
              <a:rPr lang="en-US" sz="1400" dirty="0"/>
              <a:t>Incorporate into focaccia, cornbread, or bagels</a:t>
            </a:r>
          </a:p>
          <a:p>
            <a:pPr marL="285750" indent="-285750">
              <a:buFont typeface="Arial" panose="020B0604020202020204" pitchFamily="34" charset="0"/>
              <a:buChar char="•"/>
            </a:pPr>
            <a:r>
              <a:rPr lang="en-US" sz="1400" dirty="0"/>
              <a:t>Pair with chocolate and peanut butter</a:t>
            </a:r>
          </a:p>
          <a:p>
            <a:pPr marL="285750" indent="-285750">
              <a:buFont typeface="Arial" panose="020B0604020202020204" pitchFamily="34" charset="0"/>
              <a:buChar char="•"/>
            </a:pPr>
            <a:r>
              <a:rPr lang="en-US" sz="1400" dirty="0"/>
              <a:t>Flavor ice cream and gelato bases</a:t>
            </a:r>
          </a:p>
          <a:p>
            <a:pPr marL="285750" indent="-285750">
              <a:buFont typeface="Arial" panose="020B0604020202020204" pitchFamily="34" charset="0"/>
              <a:buChar char="•"/>
            </a:pPr>
            <a:endParaRPr lang="en-US" sz="1400" dirty="0"/>
          </a:p>
          <a:p>
            <a:r>
              <a:rPr lang="en-US" sz="1400" b="1" dirty="0"/>
              <a:t>Cross-Cultural Pairings</a:t>
            </a:r>
          </a:p>
          <a:p>
            <a:pPr marL="285750" indent="-285750">
              <a:buFont typeface="Arial" panose="020B0604020202020204" pitchFamily="34" charset="0"/>
              <a:buChar char="•"/>
            </a:pPr>
            <a:r>
              <a:rPr lang="en-US" sz="1400" dirty="0"/>
              <a:t>Falafel &amp; Tahini</a:t>
            </a:r>
          </a:p>
          <a:p>
            <a:pPr marL="285750" indent="-285750">
              <a:buFont typeface="Arial" panose="020B0604020202020204" pitchFamily="34" charset="0"/>
              <a:buChar char="•"/>
            </a:pPr>
            <a:r>
              <a:rPr lang="en-US" sz="1400" dirty="0"/>
              <a:t>Tacos &amp; Crema</a:t>
            </a:r>
          </a:p>
          <a:p>
            <a:pPr marL="285750" indent="-285750">
              <a:buFont typeface="Arial" panose="020B0604020202020204" pitchFamily="34" charset="0"/>
              <a:buChar char="•"/>
            </a:pPr>
            <a:r>
              <a:rPr lang="en-US" sz="1400" dirty="0"/>
              <a:t>Grilled Cheese &amp; Tomato</a:t>
            </a:r>
          </a:p>
          <a:p>
            <a:endParaRPr lang="en-US" sz="1400" b="1" dirty="0"/>
          </a:p>
          <a:p>
            <a:r>
              <a:rPr lang="en-US" sz="1400" b="1" dirty="0"/>
              <a:t>Drinks &amp; Other</a:t>
            </a:r>
          </a:p>
          <a:p>
            <a:pPr marL="285750" indent="-285750">
              <a:buFont typeface="Arial" panose="020B0604020202020204" pitchFamily="34" charset="0"/>
              <a:buChar char="•"/>
            </a:pPr>
            <a:r>
              <a:rPr lang="en-US" sz="1400" dirty="0"/>
              <a:t>Rimming glasses with salt and sesame</a:t>
            </a:r>
          </a:p>
          <a:p>
            <a:pPr marL="285750" indent="-285750">
              <a:buFont typeface="Arial" panose="020B0604020202020204" pitchFamily="34" charset="0"/>
              <a:buChar char="•"/>
            </a:pPr>
            <a:r>
              <a:rPr lang="en-US" sz="1400" dirty="0"/>
              <a:t>Blend into mezcal-based cocktails</a:t>
            </a:r>
          </a:p>
          <a:p>
            <a:pPr marL="285750" indent="-285750">
              <a:buFont typeface="Arial" panose="020B0604020202020204" pitchFamily="34" charset="0"/>
              <a:buChar char="•"/>
            </a:pPr>
            <a:r>
              <a:rPr lang="en-US" sz="1400" dirty="0"/>
              <a:t>Combine with caramel for a spicy dessert sauce</a:t>
            </a:r>
          </a:p>
        </p:txBody>
      </p:sp>
    </p:spTree>
    <p:extLst>
      <p:ext uri="{BB962C8B-B14F-4D97-AF65-F5344CB8AC3E}">
        <p14:creationId xmlns:p14="http://schemas.microsoft.com/office/powerpoint/2010/main" val="16822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arn(inVertical)">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barn(inVertical)">
                                      <p:cBhvr>
                                        <p:cTn id="27" dur="5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barn(inVertical)">
                                      <p:cBhvr>
                                        <p:cTn id="32" dur="500"/>
                                        <p:tgtEl>
                                          <p:spTgt spid="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animEffect transition="in" filter="barn(inVertical)">
                                      <p:cBhvr>
                                        <p:cTn id="37" dur="500"/>
                                        <p:tgtEl>
                                          <p:spTgt spid="6">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12" end="12"/>
                                            </p:txEl>
                                          </p:spTgt>
                                        </p:tgtEl>
                                        <p:attrNameLst>
                                          <p:attrName>style.visibility</p:attrName>
                                        </p:attrNameLst>
                                      </p:cBhvr>
                                      <p:to>
                                        <p:strVal val="visible"/>
                                      </p:to>
                                    </p:set>
                                    <p:animEffect transition="in" filter="barn(inVertical)">
                                      <p:cBhvr>
                                        <p:cTn id="42" dur="500"/>
                                        <p:tgtEl>
                                          <p:spTgt spid="6">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13" end="13"/>
                                            </p:txEl>
                                          </p:spTgt>
                                        </p:tgtEl>
                                        <p:attrNameLst>
                                          <p:attrName>style.visibility</p:attrName>
                                        </p:attrNameLst>
                                      </p:cBhvr>
                                      <p:to>
                                        <p:strVal val="visible"/>
                                      </p:to>
                                    </p:set>
                                    <p:animEffect transition="in" filter="barn(inVertical)">
                                      <p:cBhvr>
                                        <p:cTn id="47" dur="500"/>
                                        <p:tgtEl>
                                          <p:spTgt spid="6">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
                                            <p:txEl>
                                              <p:pRg st="16" end="16"/>
                                            </p:txEl>
                                          </p:spTgt>
                                        </p:tgtEl>
                                        <p:attrNameLst>
                                          <p:attrName>style.visibility</p:attrName>
                                        </p:attrNameLst>
                                      </p:cBhvr>
                                      <p:to>
                                        <p:strVal val="visible"/>
                                      </p:to>
                                    </p:set>
                                    <p:animEffect transition="in" filter="barn(inVertical)">
                                      <p:cBhvr>
                                        <p:cTn id="52" dur="500"/>
                                        <p:tgtEl>
                                          <p:spTgt spid="6">
                                            <p:txEl>
                                              <p:pRg st="16" end="1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6">
                                            <p:txEl>
                                              <p:pRg st="17" end="17"/>
                                            </p:txEl>
                                          </p:spTgt>
                                        </p:tgtEl>
                                        <p:attrNameLst>
                                          <p:attrName>style.visibility</p:attrName>
                                        </p:attrNameLst>
                                      </p:cBhvr>
                                      <p:to>
                                        <p:strVal val="visible"/>
                                      </p:to>
                                    </p:set>
                                    <p:animEffect transition="in" filter="barn(inVertical)">
                                      <p:cBhvr>
                                        <p:cTn id="57" dur="500"/>
                                        <p:tgtEl>
                                          <p:spTgt spid="6">
                                            <p:txEl>
                                              <p:pRg st="17" end="1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6">
                                            <p:txEl>
                                              <p:pRg st="18" end="18"/>
                                            </p:txEl>
                                          </p:spTgt>
                                        </p:tgtEl>
                                        <p:attrNameLst>
                                          <p:attrName>style.visibility</p:attrName>
                                        </p:attrNameLst>
                                      </p:cBhvr>
                                      <p:to>
                                        <p:strVal val="visible"/>
                                      </p:to>
                                    </p:set>
                                    <p:animEffect transition="in" filter="barn(inVertical)">
                                      <p:cBhvr>
                                        <p:cTn id="62" dur="500"/>
                                        <p:tgtEl>
                                          <p:spTgt spid="6">
                                            <p:txEl>
                                              <p:pRg st="18" end="1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9">
                                            <p:txEl>
                                              <p:pRg st="1" end="1"/>
                                            </p:txEl>
                                          </p:spTgt>
                                        </p:tgtEl>
                                        <p:attrNameLst>
                                          <p:attrName>style.visibility</p:attrName>
                                        </p:attrNameLst>
                                      </p:cBhvr>
                                      <p:to>
                                        <p:strVal val="visible"/>
                                      </p:to>
                                    </p:set>
                                    <p:animEffect transition="in" filter="barn(inVertical)">
                                      <p:cBhvr>
                                        <p:cTn id="67" dur="500"/>
                                        <p:tgtEl>
                                          <p:spTgt spid="9">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9">
                                            <p:txEl>
                                              <p:pRg st="2" end="2"/>
                                            </p:txEl>
                                          </p:spTgt>
                                        </p:tgtEl>
                                        <p:attrNameLst>
                                          <p:attrName>style.visibility</p:attrName>
                                        </p:attrNameLst>
                                      </p:cBhvr>
                                      <p:to>
                                        <p:strVal val="visible"/>
                                      </p:to>
                                    </p:set>
                                    <p:animEffect transition="in" filter="barn(inVertical)">
                                      <p:cBhvr>
                                        <p:cTn id="72" dur="500"/>
                                        <p:tgtEl>
                                          <p:spTgt spid="9">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9">
                                            <p:txEl>
                                              <p:pRg st="3" end="3"/>
                                            </p:txEl>
                                          </p:spTgt>
                                        </p:tgtEl>
                                        <p:attrNameLst>
                                          <p:attrName>style.visibility</p:attrName>
                                        </p:attrNameLst>
                                      </p:cBhvr>
                                      <p:to>
                                        <p:strVal val="visible"/>
                                      </p:to>
                                    </p:set>
                                    <p:animEffect transition="in" filter="barn(inVertical)">
                                      <p:cBhvr>
                                        <p:cTn id="77" dur="500"/>
                                        <p:tgtEl>
                                          <p:spTgt spid="9">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9">
                                            <p:txEl>
                                              <p:pRg st="6" end="6"/>
                                            </p:txEl>
                                          </p:spTgt>
                                        </p:tgtEl>
                                        <p:attrNameLst>
                                          <p:attrName>style.visibility</p:attrName>
                                        </p:attrNameLst>
                                      </p:cBhvr>
                                      <p:to>
                                        <p:strVal val="visible"/>
                                      </p:to>
                                    </p:set>
                                    <p:animEffect transition="in" filter="barn(inVertical)">
                                      <p:cBhvr>
                                        <p:cTn id="82" dur="500"/>
                                        <p:tgtEl>
                                          <p:spTgt spid="9">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9">
                                            <p:txEl>
                                              <p:pRg st="7" end="7"/>
                                            </p:txEl>
                                          </p:spTgt>
                                        </p:tgtEl>
                                        <p:attrNameLst>
                                          <p:attrName>style.visibility</p:attrName>
                                        </p:attrNameLst>
                                      </p:cBhvr>
                                      <p:to>
                                        <p:strVal val="visible"/>
                                      </p:to>
                                    </p:set>
                                    <p:animEffect transition="in" filter="barn(inVertical)">
                                      <p:cBhvr>
                                        <p:cTn id="87" dur="500"/>
                                        <p:tgtEl>
                                          <p:spTgt spid="9">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9">
                                            <p:txEl>
                                              <p:pRg st="8" end="8"/>
                                            </p:txEl>
                                          </p:spTgt>
                                        </p:tgtEl>
                                        <p:attrNameLst>
                                          <p:attrName>style.visibility</p:attrName>
                                        </p:attrNameLst>
                                      </p:cBhvr>
                                      <p:to>
                                        <p:strVal val="visible"/>
                                      </p:to>
                                    </p:set>
                                    <p:animEffect transition="in" filter="barn(inVertical)">
                                      <p:cBhvr>
                                        <p:cTn id="92" dur="500"/>
                                        <p:tgtEl>
                                          <p:spTgt spid="9">
                                            <p:txEl>
                                              <p:pRg st="8" end="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9">
                                            <p:txEl>
                                              <p:pRg st="11" end="11"/>
                                            </p:txEl>
                                          </p:spTgt>
                                        </p:tgtEl>
                                        <p:attrNameLst>
                                          <p:attrName>style.visibility</p:attrName>
                                        </p:attrNameLst>
                                      </p:cBhvr>
                                      <p:to>
                                        <p:strVal val="visible"/>
                                      </p:to>
                                    </p:set>
                                    <p:animEffect transition="in" filter="barn(inVertical)">
                                      <p:cBhvr>
                                        <p:cTn id="97" dur="500"/>
                                        <p:tgtEl>
                                          <p:spTgt spid="9">
                                            <p:txEl>
                                              <p:pRg st="11" end="1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9">
                                            <p:txEl>
                                              <p:pRg st="12" end="12"/>
                                            </p:txEl>
                                          </p:spTgt>
                                        </p:tgtEl>
                                        <p:attrNameLst>
                                          <p:attrName>style.visibility</p:attrName>
                                        </p:attrNameLst>
                                      </p:cBhvr>
                                      <p:to>
                                        <p:strVal val="visible"/>
                                      </p:to>
                                    </p:set>
                                    <p:animEffect transition="in" filter="barn(inVertical)">
                                      <p:cBhvr>
                                        <p:cTn id="102" dur="500"/>
                                        <p:tgtEl>
                                          <p:spTgt spid="9">
                                            <p:txEl>
                                              <p:pRg st="12" end="1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9">
                                            <p:txEl>
                                              <p:pRg st="13" end="13"/>
                                            </p:txEl>
                                          </p:spTgt>
                                        </p:tgtEl>
                                        <p:attrNameLst>
                                          <p:attrName>style.visibility</p:attrName>
                                        </p:attrNameLst>
                                      </p:cBhvr>
                                      <p:to>
                                        <p:strVal val="visible"/>
                                      </p:to>
                                    </p:set>
                                    <p:animEffect transition="in" filter="barn(inVertical)">
                                      <p:cBhvr>
                                        <p:cTn id="107" dur="500"/>
                                        <p:tgtEl>
                                          <p:spTgt spid="9">
                                            <p:txEl>
                                              <p:pRg st="13" end="13"/>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9">
                                            <p:txEl>
                                              <p:pRg st="16" end="16"/>
                                            </p:txEl>
                                          </p:spTgt>
                                        </p:tgtEl>
                                        <p:attrNameLst>
                                          <p:attrName>style.visibility</p:attrName>
                                        </p:attrNameLst>
                                      </p:cBhvr>
                                      <p:to>
                                        <p:strVal val="visible"/>
                                      </p:to>
                                    </p:set>
                                    <p:animEffect transition="in" filter="barn(inVertical)">
                                      <p:cBhvr>
                                        <p:cTn id="112" dur="500"/>
                                        <p:tgtEl>
                                          <p:spTgt spid="9">
                                            <p:txEl>
                                              <p:pRg st="16" end="16"/>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9">
                                            <p:txEl>
                                              <p:pRg st="17" end="17"/>
                                            </p:txEl>
                                          </p:spTgt>
                                        </p:tgtEl>
                                        <p:attrNameLst>
                                          <p:attrName>style.visibility</p:attrName>
                                        </p:attrNameLst>
                                      </p:cBhvr>
                                      <p:to>
                                        <p:strVal val="visible"/>
                                      </p:to>
                                    </p:set>
                                    <p:animEffect transition="in" filter="barn(inVertical)">
                                      <p:cBhvr>
                                        <p:cTn id="117" dur="500"/>
                                        <p:tgtEl>
                                          <p:spTgt spid="9">
                                            <p:txEl>
                                              <p:pRg st="17" end="17"/>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9">
                                            <p:txEl>
                                              <p:pRg st="18" end="18"/>
                                            </p:txEl>
                                          </p:spTgt>
                                        </p:tgtEl>
                                        <p:attrNameLst>
                                          <p:attrName>style.visibility</p:attrName>
                                        </p:attrNameLst>
                                      </p:cBhvr>
                                      <p:to>
                                        <p:strVal val="visible"/>
                                      </p:to>
                                    </p:set>
                                    <p:animEffect transition="in" filter="barn(inVertical)">
                                      <p:cBhvr>
                                        <p:cTn id="122" dur="500"/>
                                        <p:tgtEl>
                                          <p:spTgt spid="9">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INTERESTING FACTS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58126928-DC07-7BA5-AD1C-D3D467406AF9}"/>
              </a:ext>
            </a:extLst>
          </p:cNvPr>
          <p:cNvSpPr txBox="1"/>
          <p:nvPr/>
        </p:nvSpPr>
        <p:spPr>
          <a:xfrm>
            <a:off x="3353273" y="1020678"/>
            <a:ext cx="8584163" cy="5262979"/>
          </a:xfrm>
          <a:prstGeom prst="rect">
            <a:avLst/>
          </a:prstGeom>
          <a:noFill/>
        </p:spPr>
        <p:txBody>
          <a:bodyPr wrap="square" rtlCol="0">
            <a:spAutoFit/>
          </a:bodyPr>
          <a:lstStyle/>
          <a:p>
            <a:pPr marL="285750" indent="-285750">
              <a:buFont typeface="Arial" panose="020B0604020202020204" pitchFamily="34" charset="0"/>
              <a:buChar char="•"/>
            </a:pPr>
            <a:r>
              <a:rPr lang="en-US" sz="1400" dirty="0"/>
              <a:t>Between 2020 and 2023, U.S. sales of chili crisp and chili oils grew over 300%</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Often dubbed the "OG" of chili crisp, Lao Gan Ma</a:t>
            </a:r>
            <a:r>
              <a:rPr lang="en-US" altLang="ja-JP" sz="1400" dirty="0"/>
              <a:t> </a:t>
            </a:r>
            <a:r>
              <a:rPr lang="en-US" sz="1400" dirty="0"/>
              <a:t>sells over a million jars daily worldwide while the “Fly by Jing” brand hit $10 million in revenue in 2022</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 China, over 40 counterfeit versions of Lao Gan Ma appeared in the early 2000s prompting lawsuits and government crackdowns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While exact figures vary by region, the chili crisp and chili oil condiment category is estimated to be worth over $100 million globally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Searches for #chilicrisp have topped 100+ million views across social platforms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Small-batch brands like "Freaky Ferments" have created extreme heat versions of chili crisp using the Carolina Reaper chili pepper</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At events like the Specialty Food Association’s SOFI Awards, chili crisps are now an entire subcategory, with artisan entries competing on flavor complexity, innovation, and sustainability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Services like The Spicy Box and Chili Crisp Club offer monthly deliveries of curated hot oils and chili crisps from around the world</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 2024, Panda Express, Shake Shack, and Sweetgreen all tested or released limited-run chili crisp–inspired menu items</a:t>
            </a:r>
          </a:p>
        </p:txBody>
      </p:sp>
      <p:sp>
        <p:nvSpPr>
          <p:cNvPr id="6" name="TextBox 5">
            <a:extLst>
              <a:ext uri="{FF2B5EF4-FFF2-40B4-BE49-F238E27FC236}">
                <a16:creationId xmlns:a16="http://schemas.microsoft.com/office/drawing/2014/main" id="{8705EC41-3EC1-0B6D-58D3-90C80761BE6C}"/>
              </a:ext>
            </a:extLst>
          </p:cNvPr>
          <p:cNvSpPr txBox="1"/>
          <p:nvPr/>
        </p:nvSpPr>
        <p:spPr>
          <a:xfrm>
            <a:off x="5150069" y="6218080"/>
            <a:ext cx="1138436" cy="369332"/>
          </a:xfrm>
          <a:prstGeom prst="rect">
            <a:avLst/>
          </a:prstGeom>
          <a:noFill/>
        </p:spPr>
        <p:txBody>
          <a:bodyPr wrap="square" rtlCol="0">
            <a:spAutoFit/>
          </a:bodyPr>
          <a:lstStyle/>
          <a:p>
            <a:r>
              <a:rPr lang="en-US" b="1" dirty="0">
                <a:solidFill>
                  <a:schemeClr val="bg1"/>
                </a:solidFill>
              </a:rPr>
              <a:t>JULY 2025</a:t>
            </a:r>
          </a:p>
        </p:txBody>
      </p:sp>
      <p:pic>
        <p:nvPicPr>
          <p:cNvPr id="7" name="Picture 6">
            <a:extLst>
              <a:ext uri="{FF2B5EF4-FFF2-40B4-BE49-F238E27FC236}">
                <a16:creationId xmlns:a16="http://schemas.microsoft.com/office/drawing/2014/main" id="{5E130E8B-D95D-3B89-4216-45ADEAE5280F}"/>
              </a:ext>
            </a:extLst>
          </p:cNvPr>
          <p:cNvPicPr>
            <a:picLocks noChangeAspect="1"/>
          </p:cNvPicPr>
          <p:nvPr/>
        </p:nvPicPr>
        <p:blipFill>
          <a:blip r:embed="rId2">
            <a:extLst>
              <a:ext uri="{28A0092B-C50C-407E-A947-70E740481C1C}">
                <a14:useLocalDpi xmlns:a14="http://schemas.microsoft.com/office/drawing/2010/main" val="0"/>
              </a:ext>
            </a:extLst>
          </a:blip>
          <a:srcRect l="24170" t="198" r="18208" b="-198"/>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F95A5EC1-B87A-4640-296E-39C166CAF39C}"/>
              </a:ext>
            </a:extLst>
          </p:cNvPr>
          <p:cNvSpPr txBox="1"/>
          <p:nvPr/>
        </p:nvSpPr>
        <p:spPr>
          <a:xfrm>
            <a:off x="10651958" y="6218080"/>
            <a:ext cx="1263236" cy="369332"/>
          </a:xfrm>
          <a:prstGeom prst="rect">
            <a:avLst/>
          </a:prstGeom>
          <a:noFill/>
        </p:spPr>
        <p:txBody>
          <a:bodyPr wrap="square" rtlCol="0">
            <a:spAutoFit/>
          </a:bodyPr>
          <a:lstStyle/>
          <a:p>
            <a:r>
              <a:rPr lang="en-US" b="1" dirty="0">
                <a:solidFill>
                  <a:schemeClr val="bg1"/>
                </a:solidFill>
              </a:rPr>
              <a:t>CHILI CRISP</a:t>
            </a:r>
          </a:p>
        </p:txBody>
      </p:sp>
    </p:spTree>
    <p:extLst>
      <p:ext uri="{BB962C8B-B14F-4D97-AF65-F5344CB8AC3E}">
        <p14:creationId xmlns:p14="http://schemas.microsoft.com/office/powerpoint/2010/main" val="302071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arn(inVertical)">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barn(inVertical)">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barn(inVertical)">
                                      <p:cBhvr>
                                        <p:cTn id="37" dur="500"/>
                                        <p:tgtEl>
                                          <p:spTgt spid="2">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14" end="14"/>
                                            </p:txEl>
                                          </p:spTgt>
                                        </p:tgtEl>
                                        <p:attrNameLst>
                                          <p:attrName>style.visibility</p:attrName>
                                        </p:attrNameLst>
                                      </p:cBhvr>
                                      <p:to>
                                        <p:strVal val="visible"/>
                                      </p:to>
                                    </p:set>
                                    <p:animEffect transition="in" filter="barn(inVertical)">
                                      <p:cBhvr>
                                        <p:cTn id="42" dur="500"/>
                                        <p:tgtEl>
                                          <p:spTgt spid="2">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16" end="16"/>
                                            </p:txEl>
                                          </p:spTgt>
                                        </p:tgtEl>
                                        <p:attrNameLst>
                                          <p:attrName>style.visibility</p:attrName>
                                        </p:attrNameLst>
                                      </p:cBhvr>
                                      <p:to>
                                        <p:strVal val="visible"/>
                                      </p:to>
                                    </p:set>
                                    <p:animEffect transition="in" filter="barn(inVertical)">
                                      <p:cBhvr>
                                        <p:cTn id="47"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14D8AA3-BC47-74EC-7D2A-A7E7BAB0F0F6}"/>
              </a:ext>
            </a:extLst>
          </p:cNvPr>
          <p:cNvSpPr txBox="1"/>
          <p:nvPr/>
        </p:nvSpPr>
        <p:spPr>
          <a:xfrm>
            <a:off x="3179299" y="809658"/>
            <a:ext cx="87581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black"/>
                </a:solidFill>
                <a:effectLst/>
                <a:uLnTx/>
                <a:uFillTx/>
                <a:latin typeface="Calibri" panose="020F0502020204030204"/>
                <a:ea typeface="+mn-ea"/>
                <a:cs typeface="+mn-cs"/>
              </a:rPr>
              <a:t>Chili Crisp Pickled Melon Salad</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Yield: 4 Servings</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RECIPE</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64CC0063-13C9-32FD-887F-A791B1924036}"/>
              </a:ext>
            </a:extLst>
          </p:cNvPr>
          <p:cNvSpPr txBox="1"/>
          <p:nvPr/>
        </p:nvSpPr>
        <p:spPr>
          <a:xfrm>
            <a:off x="3179298" y="1394433"/>
            <a:ext cx="379181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Ingredients: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¼ Cup Rice Wine Vinegar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2 Tsp Sugar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½ </a:t>
            </a:r>
            <a:r>
              <a:rPr lang="en-US" sz="1400" dirty="0">
                <a:solidFill>
                  <a:prstClr val="black"/>
                </a:solidFill>
                <a:latin typeface="Calibri" panose="020F0502020204030204"/>
              </a:rPr>
              <a:t>Tsp Kosher Salt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½ Lime, Zested</a:t>
            </a:r>
          </a:p>
          <a:p>
            <a:pPr lvl="0">
              <a:defRPr/>
            </a:pPr>
            <a:r>
              <a:rPr lang="en-US" sz="1400" dirty="0">
                <a:solidFill>
                  <a:prstClr val="black"/>
                </a:solidFill>
              </a:rPr>
              <a:t>1 Cup Cantaloupe, ¾-inch Cubed</a:t>
            </a:r>
          </a:p>
          <a:p>
            <a:pPr>
              <a:defRPr/>
            </a:pPr>
            <a:r>
              <a:rPr lang="en-US" sz="1400" dirty="0">
                <a:solidFill>
                  <a:prstClr val="black"/>
                </a:solidFill>
              </a:rPr>
              <a:t>1 Cup Watermelon, ¾-inch Cubed</a:t>
            </a:r>
          </a:p>
          <a:p>
            <a:pPr>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 Cup</a:t>
            </a:r>
            <a:r>
              <a:rPr lang="en-US" sz="1400" dirty="0">
                <a:solidFill>
                  <a:prstClr val="black"/>
                </a:solidFill>
                <a:latin typeface="Calibri" panose="020F0502020204030204"/>
              </a:rPr>
              <a:t> Cucumber, Small Dice</a:t>
            </a:r>
            <a:endPar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2 Tbsp Chili Crisp</a:t>
            </a:r>
          </a:p>
          <a:p>
            <a:pPr>
              <a:defRPr/>
            </a:pPr>
            <a:r>
              <a:rPr lang="en-US" sz="1400" dirty="0">
                <a:solidFill>
                  <a:prstClr val="black"/>
                </a:solidFill>
              </a:rPr>
              <a:t>¼ Cup Feta Cheese, Crumbled</a:t>
            </a:r>
            <a:endPar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2 Tbsp Peanuts, Toasted &amp; Chopped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1 Tbsp Lime Juice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 Tbsp Mint, Chiffonade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1 Tsp Sesame Oil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Flaky Salt,</a:t>
            </a:r>
            <a:r>
              <a:rPr lang="en-US" sz="1400" dirty="0">
                <a:solidFill>
                  <a:prstClr val="black"/>
                </a:solidFill>
                <a:latin typeface="Calibri" panose="020F0502020204030204"/>
              </a:rPr>
              <a:t> To Finish</a:t>
            </a:r>
            <a:endPar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EBFAEE4-F633-04A5-F646-2C79520A5C1A}"/>
              </a:ext>
            </a:extLst>
          </p:cNvPr>
          <p:cNvSpPr txBox="1"/>
          <p:nvPr/>
        </p:nvSpPr>
        <p:spPr>
          <a:xfrm>
            <a:off x="7147156" y="1410942"/>
            <a:ext cx="4912321"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a:ea typeface="+mn-ea"/>
                <a:cs typeface="+mn-cs"/>
              </a:rPr>
              <a:t>Directions: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i="0" u="none" strike="noStrike" kern="1200" cap="none" spc="0" normalizeH="0" baseline="0" noProof="0" dirty="0">
                <a:ln>
                  <a:noFill/>
                </a:ln>
                <a:effectLst/>
                <a:uLnTx/>
                <a:uFillTx/>
                <a:latin typeface="Calibri" panose="020F0502020204030204"/>
                <a:ea typeface="+mn-ea"/>
                <a:cs typeface="+mn-cs"/>
              </a:rPr>
              <a:t>In a medium bowl, whisk together the rice vinegar, sugar, salt, and lime zest until dissolved. Add melon cubes and gently toss to coat.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i="0" u="none" strike="noStrike" kern="1200" cap="none" spc="0" normalizeH="0" baseline="0" noProof="0" dirty="0">
                <a:ln>
                  <a:noFill/>
                </a:ln>
                <a:effectLst/>
                <a:uLnTx/>
                <a:uFillTx/>
                <a:latin typeface="Calibri" panose="020F0502020204030204"/>
                <a:ea typeface="+mn-ea"/>
                <a:cs typeface="+mn-cs"/>
              </a:rPr>
              <a:t>Let sit in the fridge for at least 30 minutes (or up to 2 hours) to chill and lightly pickle.</a:t>
            </a:r>
          </a:p>
          <a:p>
            <a:pPr marL="342900" lvl="0" indent="-342900">
              <a:buFont typeface="+mj-lt"/>
              <a:buAutoNum type="arabicPeriod"/>
              <a:defRPr/>
            </a:pPr>
            <a:r>
              <a:rPr lang="en-US" sz="1400" dirty="0"/>
              <a:t>After pickling, drain off the liquid, don’t rinse. In a large serving bowl, combine the melon, cucumber, and lime juice. Toss gently.</a:t>
            </a:r>
          </a:p>
          <a:p>
            <a:pPr marL="342900" lvl="0" indent="-342900">
              <a:buFont typeface="+mj-lt"/>
              <a:buAutoNum type="arabicPeriod"/>
              <a:defRPr/>
            </a:pPr>
            <a:r>
              <a:rPr lang="en-US" sz="1400" dirty="0"/>
              <a:t>Drizzle with chili crisp, letting both oil and crispy bits coat the salad. Top with feta, peanuts, herbs, and a small drizzle of sesame oil if using. </a:t>
            </a:r>
          </a:p>
          <a:p>
            <a:pPr marL="342900" lvl="0" indent="-342900">
              <a:buFont typeface="+mj-lt"/>
              <a:buAutoNum type="arabicPeriod"/>
              <a:defRPr/>
            </a:pPr>
            <a:r>
              <a:rPr lang="en-US" sz="1400" dirty="0"/>
              <a:t>Finish with a pinch of flaky salt and more chili crisp to taste.</a:t>
            </a:r>
            <a:endParaRPr kumimoji="0" lang="en-US" sz="1400" i="0" u="none" strike="noStrike" kern="1200" cap="none" spc="0" normalizeH="0" baseline="0" noProof="0" dirty="0">
              <a:ln>
                <a:noFill/>
              </a:ln>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1604725-80D1-42E1-CE7C-A95C8664AB10}"/>
              </a:ext>
            </a:extLst>
          </p:cNvPr>
          <p:cNvSpPr txBox="1"/>
          <p:nvPr/>
        </p:nvSpPr>
        <p:spPr>
          <a:xfrm>
            <a:off x="5150069" y="6218080"/>
            <a:ext cx="1138436" cy="369332"/>
          </a:xfrm>
          <a:prstGeom prst="rect">
            <a:avLst/>
          </a:prstGeom>
          <a:noFill/>
        </p:spPr>
        <p:txBody>
          <a:bodyPr wrap="square" rtlCol="0">
            <a:spAutoFit/>
          </a:bodyPr>
          <a:lstStyle/>
          <a:p>
            <a:r>
              <a:rPr lang="en-US" b="1" dirty="0">
                <a:solidFill>
                  <a:schemeClr val="bg1"/>
                </a:solidFill>
              </a:rPr>
              <a:t>JULY 2025</a:t>
            </a:r>
          </a:p>
        </p:txBody>
      </p:sp>
      <p:pic>
        <p:nvPicPr>
          <p:cNvPr id="7" name="Picture 6">
            <a:extLst>
              <a:ext uri="{FF2B5EF4-FFF2-40B4-BE49-F238E27FC236}">
                <a16:creationId xmlns:a16="http://schemas.microsoft.com/office/drawing/2014/main" id="{2D6F4120-C46A-5CDF-3835-0AA6B3E34129}"/>
              </a:ext>
            </a:extLst>
          </p:cNvPr>
          <p:cNvPicPr>
            <a:picLocks noChangeAspect="1"/>
          </p:cNvPicPr>
          <p:nvPr/>
        </p:nvPicPr>
        <p:blipFill>
          <a:blip r:embed="rId2">
            <a:extLst>
              <a:ext uri="{28A0092B-C50C-407E-A947-70E740481C1C}">
                <a14:useLocalDpi xmlns:a14="http://schemas.microsoft.com/office/drawing/2010/main" val="0"/>
              </a:ext>
            </a:extLst>
          </a:blip>
          <a:srcRect l="24170" t="198" r="18208" b="-198"/>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22038F72-D294-A306-2FDE-FC12C62F158B}"/>
              </a:ext>
            </a:extLst>
          </p:cNvPr>
          <p:cNvSpPr txBox="1"/>
          <p:nvPr/>
        </p:nvSpPr>
        <p:spPr>
          <a:xfrm>
            <a:off x="10651958" y="6218080"/>
            <a:ext cx="1263236" cy="369332"/>
          </a:xfrm>
          <a:prstGeom prst="rect">
            <a:avLst/>
          </a:prstGeom>
          <a:noFill/>
        </p:spPr>
        <p:txBody>
          <a:bodyPr wrap="square" rtlCol="0">
            <a:spAutoFit/>
          </a:bodyPr>
          <a:lstStyle/>
          <a:p>
            <a:r>
              <a:rPr lang="en-US" b="1" dirty="0">
                <a:solidFill>
                  <a:schemeClr val="bg1"/>
                </a:solidFill>
              </a:rPr>
              <a:t>CHILI CRISP</a:t>
            </a:r>
          </a:p>
        </p:txBody>
      </p:sp>
    </p:spTree>
    <p:extLst>
      <p:ext uri="{BB962C8B-B14F-4D97-AF65-F5344CB8AC3E}">
        <p14:creationId xmlns:p14="http://schemas.microsoft.com/office/powerpoint/2010/main" val="256010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2737829"/>
            <a:ext cx="8584163" cy="1754326"/>
          </a:xfrm>
          <a:prstGeom prst="rect">
            <a:avLst/>
          </a:prstGeom>
          <a:noFill/>
        </p:spPr>
        <p:txBody>
          <a:bodyPr wrap="square" rtlCol="0">
            <a:spAutoFit/>
          </a:bodyPr>
          <a:lstStyle/>
          <a:p>
            <a:r>
              <a:rPr lang="en-US" sz="1600" dirty="0"/>
              <a:t>After you read through this month’s Ingredient of the Month, take this quiz to test your knowledge. In order to earn continuing education hours (CEHs) from the American Culinary Federation (ACF), the test must be completed through the ACF’s Online Learning Center. Seventy-five percent accuracy is required to earn one hour of continuing education credits toward professional certification.   </a:t>
            </a:r>
          </a:p>
          <a:p>
            <a:endParaRPr lang="en-US" sz="4400" b="1"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5" name="TextBox 4">
            <a:extLst>
              <a:ext uri="{FF2B5EF4-FFF2-40B4-BE49-F238E27FC236}">
                <a16:creationId xmlns:a16="http://schemas.microsoft.com/office/drawing/2014/main" id="{BCF40C05-6201-5D85-0312-8418A7220ADC}"/>
              </a:ext>
            </a:extLst>
          </p:cNvPr>
          <p:cNvSpPr txBox="1"/>
          <p:nvPr/>
        </p:nvSpPr>
        <p:spPr>
          <a:xfrm>
            <a:off x="5150069" y="6218080"/>
            <a:ext cx="1138436" cy="369332"/>
          </a:xfrm>
          <a:prstGeom prst="rect">
            <a:avLst/>
          </a:prstGeom>
          <a:noFill/>
        </p:spPr>
        <p:txBody>
          <a:bodyPr wrap="square" rtlCol="0">
            <a:spAutoFit/>
          </a:bodyPr>
          <a:lstStyle/>
          <a:p>
            <a:r>
              <a:rPr lang="en-US" b="1" dirty="0">
                <a:solidFill>
                  <a:schemeClr val="bg1"/>
                </a:solidFill>
              </a:rPr>
              <a:t>JULY 2025</a:t>
            </a:r>
          </a:p>
        </p:txBody>
      </p:sp>
      <p:pic>
        <p:nvPicPr>
          <p:cNvPr id="7" name="Picture 6">
            <a:extLst>
              <a:ext uri="{FF2B5EF4-FFF2-40B4-BE49-F238E27FC236}">
                <a16:creationId xmlns:a16="http://schemas.microsoft.com/office/drawing/2014/main" id="{E8A7ABE9-0464-318A-2413-52E80FF21DCB}"/>
              </a:ext>
            </a:extLst>
          </p:cNvPr>
          <p:cNvPicPr>
            <a:picLocks noChangeAspect="1"/>
          </p:cNvPicPr>
          <p:nvPr/>
        </p:nvPicPr>
        <p:blipFill>
          <a:blip r:embed="rId2">
            <a:extLst>
              <a:ext uri="{28A0092B-C50C-407E-A947-70E740481C1C}">
                <a14:useLocalDpi xmlns:a14="http://schemas.microsoft.com/office/drawing/2010/main" val="0"/>
              </a:ext>
            </a:extLst>
          </a:blip>
          <a:srcRect l="24170" t="198" r="18208" b="-198"/>
          <a:stretch/>
        </p:blipFill>
        <p:spPr>
          <a:xfrm>
            <a:off x="512009" y="1988191"/>
            <a:ext cx="2491250" cy="2881617"/>
          </a:xfrm>
          <a:prstGeom prst="rect">
            <a:avLst/>
          </a:prstGeom>
          <a:ln w="76200">
            <a:solidFill>
              <a:schemeClr val="bg1"/>
            </a:solidFill>
          </a:ln>
        </p:spPr>
      </p:pic>
      <p:sp>
        <p:nvSpPr>
          <p:cNvPr id="2" name="TextBox 1">
            <a:extLst>
              <a:ext uri="{FF2B5EF4-FFF2-40B4-BE49-F238E27FC236}">
                <a16:creationId xmlns:a16="http://schemas.microsoft.com/office/drawing/2014/main" id="{6D2580AA-06E0-BD99-E14B-21A42203914D}"/>
              </a:ext>
            </a:extLst>
          </p:cNvPr>
          <p:cNvSpPr txBox="1"/>
          <p:nvPr/>
        </p:nvSpPr>
        <p:spPr>
          <a:xfrm>
            <a:off x="10651958" y="6218080"/>
            <a:ext cx="1263236" cy="369332"/>
          </a:xfrm>
          <a:prstGeom prst="rect">
            <a:avLst/>
          </a:prstGeom>
          <a:noFill/>
        </p:spPr>
        <p:txBody>
          <a:bodyPr wrap="square" rtlCol="0">
            <a:spAutoFit/>
          </a:bodyPr>
          <a:lstStyle/>
          <a:p>
            <a:r>
              <a:rPr lang="en-US" b="1" dirty="0">
                <a:solidFill>
                  <a:schemeClr val="bg1"/>
                </a:solidFill>
              </a:rPr>
              <a:t>CHILI CRISP</a:t>
            </a:r>
          </a:p>
        </p:txBody>
      </p:sp>
    </p:spTree>
    <p:extLst>
      <p:ext uri="{BB962C8B-B14F-4D97-AF65-F5344CB8AC3E}">
        <p14:creationId xmlns:p14="http://schemas.microsoft.com/office/powerpoint/2010/main" val="1731627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cc56a7-28b8-4c6d-92fd-2628b4929506">
      <Terms xmlns="http://schemas.microsoft.com/office/infopath/2007/PartnerControls"/>
    </lcf76f155ced4ddcb4097134ff3c332f>
    <TaxCatchAll xmlns="e8165b12-e369-41f0-bb30-7c2a5d61650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4924AEF53694448F07A4FA9C545C2F" ma:contentTypeVersion="18" ma:contentTypeDescription="Create a new document." ma:contentTypeScope="" ma:versionID="190d8b388c0911b5395a057fb9112946">
  <xsd:schema xmlns:xsd="http://www.w3.org/2001/XMLSchema" xmlns:xs="http://www.w3.org/2001/XMLSchema" xmlns:p="http://schemas.microsoft.com/office/2006/metadata/properties" xmlns:ns2="18cc56a7-28b8-4c6d-92fd-2628b4929506" xmlns:ns3="e8165b12-e369-41f0-bb30-7c2a5d616508" targetNamespace="http://schemas.microsoft.com/office/2006/metadata/properties" ma:root="true" ma:fieldsID="e5fc0bfecffac4814fa6324528e2a7c1" ns2:_="" ns3:_="">
    <xsd:import namespace="18cc56a7-28b8-4c6d-92fd-2628b4929506"/>
    <xsd:import namespace="e8165b12-e369-41f0-bb30-7c2a5d6165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c56a7-28b8-4c6d-92fd-2628b49295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8c39a6-6653-446c-b0bb-c4766020fb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165b12-e369-41f0-bb30-7c2a5d61650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fc6758-ccb3-4e50-a56d-7b0ef3b1f38e}" ma:internalName="TaxCatchAll" ma:showField="CatchAllData" ma:web="e8165b12-e369-41f0-bb30-7c2a5d6165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8EED28-AE83-4805-8396-3771E29FFD74}">
  <ds:schemaRefs>
    <ds:schemaRef ds:uri="http://schemas.microsoft.com/office/2006/metadata/properties"/>
    <ds:schemaRef ds:uri="http://schemas.microsoft.com/office/infopath/2007/PartnerControls"/>
    <ds:schemaRef ds:uri="18cc56a7-28b8-4c6d-92fd-2628b4929506"/>
    <ds:schemaRef ds:uri="e8165b12-e369-41f0-bb30-7c2a5d616508"/>
  </ds:schemaRefs>
</ds:datastoreItem>
</file>

<file path=customXml/itemProps2.xml><?xml version="1.0" encoding="utf-8"?>
<ds:datastoreItem xmlns:ds="http://schemas.openxmlformats.org/officeDocument/2006/customXml" ds:itemID="{3044A53D-0E49-43A5-8B6A-6601481A81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cc56a7-28b8-4c6d-92fd-2628b4929506"/>
    <ds:schemaRef ds:uri="e8165b12-e369-41f0-bb30-7c2a5d6165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794226-77C4-4FE7-AC74-7B29CF186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678</TotalTime>
  <Words>2240</Words>
  <Application>Microsoft Office PowerPoint</Application>
  <PresentationFormat>Widescreen</PresentationFormat>
  <Paragraphs>325</Paragraphs>
  <Slides>20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Calibri Light</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Penry</dc:creator>
  <cp:lastModifiedBy>Robert Penry</cp:lastModifiedBy>
  <cp:revision>4</cp:revision>
  <dcterms:created xsi:type="dcterms:W3CDTF">2022-12-20T14:16:03Z</dcterms:created>
  <dcterms:modified xsi:type="dcterms:W3CDTF">2025-07-01T14:33:10Z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0x010100894924AEF53694448F07A4FA9C545C2F</vt:lpwstr>
  </property>
</Properties>
</file>